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8" r:id="rId3"/>
    <p:sldId id="257" r:id="rId4"/>
    <p:sldId id="269" r:id="rId5"/>
    <p:sldId id="270" r:id="rId6"/>
    <p:sldId id="276" r:id="rId7"/>
    <p:sldId id="259" r:id="rId8"/>
    <p:sldId id="262" r:id="rId9"/>
    <p:sldId id="260" r:id="rId10"/>
    <p:sldId id="261" r:id="rId11"/>
    <p:sldId id="263" r:id="rId12"/>
    <p:sldId id="277" r:id="rId13"/>
    <p:sldId id="278" r:id="rId14"/>
    <p:sldId id="279" r:id="rId15"/>
    <p:sldId id="280" r:id="rId16"/>
    <p:sldId id="281" r:id="rId17"/>
    <p:sldId id="282" r:id="rId18"/>
    <p:sldId id="283" r:id="rId19"/>
    <p:sldId id="2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6F95B1-BDEB-4860-9F64-7D03DCF22E29}">
          <p14:sldIdLst>
            <p14:sldId id="271"/>
            <p14:sldId id="268"/>
            <p14:sldId id="257"/>
            <p14:sldId id="269"/>
            <p14:sldId id="270"/>
            <p14:sldId id="276"/>
            <p14:sldId id="259"/>
            <p14:sldId id="262"/>
            <p14:sldId id="260"/>
            <p14:sldId id="261"/>
            <p14:sldId id="263"/>
            <p14:sldId id="277"/>
            <p14:sldId id="278"/>
            <p14:sldId id="279"/>
            <p14:sldId id="280"/>
            <p14:sldId id="281"/>
            <p14:sldId id="282"/>
            <p14:sldId id="283"/>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71" autoAdjust="0"/>
  </p:normalViewPr>
  <p:slideViewPr>
    <p:cSldViewPr>
      <p:cViewPr>
        <p:scale>
          <a:sx n="70" d="100"/>
          <a:sy n="70" d="100"/>
        </p:scale>
        <p:origin x="-108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7550AB-0689-4067-B4CB-EDC1F516340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141264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550AB-0689-4067-B4CB-EDC1F516340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188259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550AB-0689-4067-B4CB-EDC1F516340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1569162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0F0A82-5BEB-4EF4-91F9-853AAA46DF06}" type="slidenum">
              <a:rPr lang="en-US"/>
              <a:pPr>
                <a:defRPr/>
              </a:pPr>
              <a:t>‹#›</a:t>
            </a:fld>
            <a:endParaRPr lang="en-US"/>
          </a:p>
        </p:txBody>
      </p:sp>
    </p:spTree>
    <p:extLst>
      <p:ext uri="{BB962C8B-B14F-4D97-AF65-F5344CB8AC3E}">
        <p14:creationId xmlns:p14="http://schemas.microsoft.com/office/powerpoint/2010/main" val="265342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550AB-0689-4067-B4CB-EDC1F516340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127488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550AB-0689-4067-B4CB-EDC1F5163407}"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350387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7550AB-0689-4067-B4CB-EDC1F5163407}"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303669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7550AB-0689-4067-B4CB-EDC1F5163407}"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114291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7550AB-0689-4067-B4CB-EDC1F5163407}"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356533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550AB-0689-4067-B4CB-EDC1F5163407}"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36789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550AB-0689-4067-B4CB-EDC1F5163407}"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216340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550AB-0689-4067-B4CB-EDC1F5163407}"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6BD4E-2464-4602-85F9-0375C55ADFAF}" type="slidenum">
              <a:rPr lang="en-US" smtClean="0"/>
              <a:pPr/>
              <a:t>‹#›</a:t>
            </a:fld>
            <a:endParaRPr lang="en-US"/>
          </a:p>
        </p:txBody>
      </p:sp>
    </p:spTree>
    <p:extLst>
      <p:ext uri="{BB962C8B-B14F-4D97-AF65-F5344CB8AC3E}">
        <p14:creationId xmlns:p14="http://schemas.microsoft.com/office/powerpoint/2010/main" val="266056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550AB-0689-4067-B4CB-EDC1F5163407}" type="datetimeFigureOut">
              <a:rPr lang="en-US" smtClean="0"/>
              <a:pPr/>
              <a:t>5/4/2020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6BD4E-2464-4602-85F9-0375C55ADFAF}" type="slidenum">
              <a:rPr lang="en-US" smtClean="0"/>
              <a:pPr/>
              <a:t>‹#›</a:t>
            </a:fld>
            <a:endParaRPr lang="en-US"/>
          </a:p>
        </p:txBody>
      </p:sp>
    </p:spTree>
    <p:extLst>
      <p:ext uri="{BB962C8B-B14F-4D97-AF65-F5344CB8AC3E}">
        <p14:creationId xmlns:p14="http://schemas.microsoft.com/office/powerpoint/2010/main" val="348571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gif"/><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4.gi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381000" y="381000"/>
            <a:ext cx="8382000" cy="1143000"/>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a:t>
            </a:r>
            <a:r>
              <a:rPr lang="en-US" b="1"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LÊ NGỌC HÂN</a:t>
            </a:r>
            <a:endParaRPr lang="en-US"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
        <p:nvSpPr>
          <p:cNvPr id="2051" name="WordArt 20"/>
          <p:cNvSpPr>
            <a:spLocks noChangeArrowheads="1" noChangeShapeType="1" noTextEdit="1"/>
          </p:cNvSpPr>
          <p:nvPr/>
        </p:nvSpPr>
        <p:spPr bwMode="auto">
          <a:xfrm>
            <a:off x="1143000" y="2057400"/>
            <a:ext cx="7086600" cy="609600"/>
          </a:xfrm>
          <a:prstGeom prst="rect">
            <a:avLst/>
          </a:prstGeom>
        </p:spPr>
        <p:txBody>
          <a:bodyPr wrap="none" fromWordArt="1">
            <a:prstTxWarp prst="textPlain">
              <a:avLst>
                <a:gd name="adj" fmla="val 50000"/>
              </a:avLst>
            </a:prstTxWarp>
          </a:bodyPr>
          <a:lstStyle/>
          <a:p>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Chính</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tả</a:t>
            </a:r>
            <a:r>
              <a:rPr lang="vi-VN"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Lớp </a:t>
            </a:r>
            <a:r>
              <a:rPr lang="vi-VN"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4</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533399" y="3429000"/>
            <a:ext cx="8153401" cy="5029200"/>
          </a:xfrm>
          <a:prstGeom prst="rect">
            <a:avLst/>
          </a:prstGeom>
        </p:spPr>
        <p:txBody>
          <a:bodyPr wrap="none" lIns="91430" tIns="45714" rIns="91430" bIns="45714" fromWordArt="1">
            <a:prstTxWarp prst="textPlain">
              <a:avLst>
                <a:gd name="adj" fmla="val 50000"/>
              </a:avLst>
            </a:prstTxWarp>
          </a:bodyPr>
          <a:lstStyle/>
          <a:p>
            <a:pPr algn="ctr">
              <a:defRPr/>
            </a:pP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Chợ</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Tết</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Họa</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sĩ</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Tô</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Ngọc</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Vân</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7"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8"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60"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2"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3"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2054" name="Picture 2" descr="Bemua"/>
          <p:cNvPicPr>
            <a:picLocks noChangeAspect="1" noChangeArrowheads="1" noCrop="1"/>
          </p:cNvPicPr>
          <p:nvPr/>
        </p:nvPicPr>
        <p:blipFill>
          <a:blip r:embed="rId5"/>
          <a:srcRect/>
          <a:stretch>
            <a:fillRect/>
          </a:stretch>
        </p:blipFill>
        <p:spPr bwMode="auto">
          <a:xfrm>
            <a:off x="2514600" y="5562600"/>
            <a:ext cx="4114800" cy="12954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7101408"/>
          </a:xfrm>
          <a:prstGeom prst="rect">
            <a:avLst/>
          </a:prstGeom>
        </p:spPr>
      </p:pic>
      <p:sp>
        <p:nvSpPr>
          <p:cNvPr id="5" name="Rectangle 4"/>
          <p:cNvSpPr/>
          <p:nvPr/>
        </p:nvSpPr>
        <p:spPr>
          <a:xfrm>
            <a:off x="1331640" y="-315416"/>
            <a:ext cx="6624736" cy="3240360"/>
          </a:xfrm>
          <a:prstGeom prst="rect">
            <a:avLst/>
          </a:prstGeom>
          <a:noFill/>
        </p:spPr>
        <p:txBody>
          <a:bodyPr wrap="none" lIns="91440" tIns="45720" rIns="91440" bIns="45720">
            <a:prstTxWarp prst="textArchDown">
              <a:avLst>
                <a:gd name="adj" fmla="val 20682652"/>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7200" b="1" cap="all" dirty="0" smtClean="0">
                <a:ln w="0"/>
                <a:solidFill>
                  <a:schemeClr val="tx2">
                    <a:lumMod val="75000"/>
                  </a:schemeClr>
                </a:solidFill>
                <a:effectLst>
                  <a:reflection blurRad="12700" stA="50000" endPos="50000" dist="5000" dir="5400000" sy="-100000" rotWithShape="0"/>
                </a:effectLst>
                <a:latin typeface="+mj-lt"/>
              </a:rPr>
              <a:t>Nhớ viết</a:t>
            </a:r>
            <a:endParaRPr lang="en-US" sz="7200" b="1" cap="all" spc="0" dirty="0">
              <a:ln w="0"/>
              <a:solidFill>
                <a:schemeClr val="tx2">
                  <a:lumMod val="75000"/>
                </a:schemeClr>
              </a:solidFill>
              <a:effectLst>
                <a:reflection blurRad="12700" stA="50000" endPos="50000" dist="5000" dir="5400000" sy="-100000" rotWithShape="0"/>
              </a:effectLst>
              <a:latin typeface="+mj-lt"/>
            </a:endParaRPr>
          </a:p>
        </p:txBody>
      </p:sp>
    </p:spTree>
    <p:extLst>
      <p:ext uri="{BB962C8B-B14F-4D97-AF65-F5344CB8AC3E}">
        <p14:creationId xmlns:p14="http://schemas.microsoft.com/office/powerpoint/2010/main" val="337120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5000" fill="hold" grpId="3"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3" presetClass="emph" presetSubtype="2" repeatCount="10000" fill="hold" grpId="0" nodeType="withEffect">
                                  <p:stCondLst>
                                    <p:cond delay="0"/>
                                  </p:stCondLst>
                                  <p:iterate type="lt">
                                    <p:tmPct val="0"/>
                                  </p:iterate>
                                  <p:childTnLst>
                                    <p:animClr clrSpc="rgb" dir="cw">
                                      <p:cBhvr override="childStyle">
                                        <p:cTn id="13" dur="3000" fill="hold"/>
                                        <p:tgtEl>
                                          <p:spTgt spid="5"/>
                                        </p:tgtEl>
                                        <p:attrNameLst>
                                          <p:attrName>style.color</p:attrName>
                                        </p:attrNameLst>
                                      </p:cBhvr>
                                      <p:to>
                                        <a:srgbClr val="00B050"/>
                                      </p:to>
                                    </p:animClr>
                                  </p:childTnLst>
                                </p:cTn>
                              </p:par>
                              <p:par>
                                <p:cTn id="14" presetID="26" presetClass="emph" presetSubtype="0" repeatCount="2000" fill="hold" grpId="1" nodeType="with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32" presetClass="emph" presetSubtype="0" repeatCount="2000" fill="hold" grpId="2" nodeType="withEffect">
                                  <p:stCondLst>
                                    <p:cond delay="0"/>
                                  </p:stCondLst>
                                  <p:iterate type="lt">
                                    <p:tmPct val="0"/>
                                  </p:iterate>
                                  <p:childTnLst>
                                    <p:animRot by="120000">
                                      <p:cBhvr>
                                        <p:cTn id="18" dur="100" fill="hold">
                                          <p:stCondLst>
                                            <p:cond delay="0"/>
                                          </p:stCondLst>
                                        </p:cTn>
                                        <p:tgtEl>
                                          <p:spTgt spid="5"/>
                                        </p:tgtEl>
                                        <p:attrNameLst>
                                          <p:attrName>r</p:attrName>
                                        </p:attrNameLst>
                                      </p:cBhvr>
                                    </p:animRot>
                                    <p:animRot by="-240000">
                                      <p:cBhvr>
                                        <p:cTn id="19" dur="200" fill="hold">
                                          <p:stCondLst>
                                            <p:cond delay="200"/>
                                          </p:stCondLst>
                                        </p:cTn>
                                        <p:tgtEl>
                                          <p:spTgt spid="5"/>
                                        </p:tgtEl>
                                        <p:attrNameLst>
                                          <p:attrName>r</p:attrName>
                                        </p:attrNameLst>
                                      </p:cBhvr>
                                    </p:animRot>
                                    <p:animRot by="240000">
                                      <p:cBhvr>
                                        <p:cTn id="20" dur="200" fill="hold">
                                          <p:stCondLst>
                                            <p:cond delay="400"/>
                                          </p:stCondLst>
                                        </p:cTn>
                                        <p:tgtEl>
                                          <p:spTgt spid="5"/>
                                        </p:tgtEl>
                                        <p:attrNameLst>
                                          <p:attrName>r</p:attrName>
                                        </p:attrNameLst>
                                      </p:cBhvr>
                                    </p:animRot>
                                    <p:animRot by="-240000">
                                      <p:cBhvr>
                                        <p:cTn id="21" dur="200" fill="hold">
                                          <p:stCondLst>
                                            <p:cond delay="600"/>
                                          </p:stCondLst>
                                        </p:cTn>
                                        <p:tgtEl>
                                          <p:spTgt spid="5"/>
                                        </p:tgtEl>
                                        <p:attrNameLst>
                                          <p:attrName>r</p:attrName>
                                        </p:attrNameLst>
                                      </p:cBhvr>
                                    </p:animRot>
                                    <p:animRot by="120000">
                                      <p:cBhvr>
                                        <p:cTn id="22"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16632"/>
            <a:ext cx="8298922" cy="1815882"/>
          </a:xfrm>
          <a:prstGeom prst="rect">
            <a:avLst/>
          </a:prstGeom>
          <a:noFill/>
        </p:spPr>
        <p:txBody>
          <a:bodyPr wrap="square" rtlCol="0">
            <a:spAutoFit/>
          </a:bodyPr>
          <a:lstStyle/>
          <a:p>
            <a:r>
              <a:rPr lang="vi-VN" sz="2800" b="1" dirty="0" smtClean="0">
                <a:solidFill>
                  <a:srgbClr val="002060"/>
                </a:solidFill>
                <a:latin typeface="+mj-lt"/>
              </a:rPr>
              <a:t>Bài tập 2: </a:t>
            </a:r>
            <a:r>
              <a:rPr lang="vi-VN" sz="2800" dirty="0">
                <a:solidFill>
                  <a:srgbClr val="002060"/>
                </a:solidFill>
                <a:latin typeface="+mj-lt"/>
              </a:rPr>
              <a:t>Tìm tiếng thích hợp với mỗi ô trống để hoàn chỉnh mẩu chuyện dưới đây. Biết rằng, ô số </a:t>
            </a:r>
            <a:r>
              <a:rPr lang="vi-VN" sz="2800" b="1" dirty="0">
                <a:solidFill>
                  <a:srgbClr val="FF0000"/>
                </a:solidFill>
                <a:latin typeface="+mj-lt"/>
              </a:rPr>
              <a:t>1</a:t>
            </a:r>
            <a:r>
              <a:rPr lang="vi-VN" sz="2800" dirty="0">
                <a:solidFill>
                  <a:srgbClr val="002060"/>
                </a:solidFill>
                <a:latin typeface="+mj-lt"/>
              </a:rPr>
              <a:t> chứa tiếng có âm đầu là </a:t>
            </a:r>
            <a:r>
              <a:rPr lang="vi-VN" sz="2800" b="1" dirty="0">
                <a:solidFill>
                  <a:srgbClr val="FF0000"/>
                </a:solidFill>
                <a:latin typeface="+mj-lt"/>
              </a:rPr>
              <a:t>s</a:t>
            </a:r>
            <a:r>
              <a:rPr lang="vi-VN" sz="2800" dirty="0">
                <a:solidFill>
                  <a:srgbClr val="002060"/>
                </a:solidFill>
                <a:latin typeface="+mj-lt"/>
              </a:rPr>
              <a:t> hay </a:t>
            </a:r>
            <a:r>
              <a:rPr lang="vi-VN" sz="2800" b="1" dirty="0">
                <a:solidFill>
                  <a:srgbClr val="FF0000"/>
                </a:solidFill>
                <a:latin typeface="+mj-lt"/>
              </a:rPr>
              <a:t>x</a:t>
            </a:r>
            <a:r>
              <a:rPr lang="vi-VN" sz="2800" dirty="0">
                <a:solidFill>
                  <a:srgbClr val="002060"/>
                </a:solidFill>
                <a:latin typeface="+mj-lt"/>
              </a:rPr>
              <a:t>, còn ô số </a:t>
            </a:r>
            <a:r>
              <a:rPr lang="vi-VN" sz="2800" b="1" dirty="0">
                <a:solidFill>
                  <a:srgbClr val="FF0000"/>
                </a:solidFill>
                <a:latin typeface="+mj-lt"/>
              </a:rPr>
              <a:t>2 </a:t>
            </a:r>
            <a:r>
              <a:rPr lang="vi-VN" sz="2800" dirty="0">
                <a:solidFill>
                  <a:srgbClr val="002060"/>
                </a:solidFill>
                <a:latin typeface="+mj-lt"/>
              </a:rPr>
              <a:t>chứa tiếng có vần là </a:t>
            </a:r>
            <a:r>
              <a:rPr lang="vi-VN" sz="2800" b="1" dirty="0">
                <a:solidFill>
                  <a:srgbClr val="FF0000"/>
                </a:solidFill>
                <a:latin typeface="+mj-lt"/>
              </a:rPr>
              <a:t>ưc</a:t>
            </a:r>
            <a:r>
              <a:rPr lang="vi-VN" sz="2800" dirty="0">
                <a:solidFill>
                  <a:srgbClr val="002060"/>
                </a:solidFill>
                <a:latin typeface="+mj-lt"/>
              </a:rPr>
              <a:t> hay </a:t>
            </a:r>
            <a:r>
              <a:rPr lang="vi-VN" sz="2800" b="1" dirty="0">
                <a:solidFill>
                  <a:srgbClr val="FF0000"/>
                </a:solidFill>
                <a:latin typeface="+mj-lt"/>
              </a:rPr>
              <a:t>ưt</a:t>
            </a:r>
            <a:r>
              <a:rPr lang="vi-VN" sz="2800" dirty="0">
                <a:solidFill>
                  <a:srgbClr val="002060"/>
                </a:solidFill>
                <a:latin typeface="+mj-lt"/>
              </a:rPr>
              <a:t>.</a:t>
            </a:r>
            <a:endParaRPr lang="vi-VN" sz="2800" b="1" dirty="0" smtClean="0">
              <a:solidFill>
                <a:srgbClr val="002060"/>
              </a:solidFill>
              <a:latin typeface="+mj-lt"/>
            </a:endParaRPr>
          </a:p>
        </p:txBody>
      </p:sp>
      <p:sp>
        <p:nvSpPr>
          <p:cNvPr id="9" name="TextBox 8"/>
          <p:cNvSpPr txBox="1"/>
          <p:nvPr/>
        </p:nvSpPr>
        <p:spPr>
          <a:xfrm>
            <a:off x="179512" y="1916832"/>
            <a:ext cx="8964488" cy="4832092"/>
          </a:xfrm>
          <a:prstGeom prst="rect">
            <a:avLst/>
          </a:prstGeom>
          <a:noFill/>
        </p:spPr>
        <p:txBody>
          <a:bodyPr wrap="square" rtlCol="0">
            <a:spAutoFit/>
          </a:bodyPr>
          <a:lstStyle/>
          <a:p>
            <a:r>
              <a:rPr lang="vi-VN" b="1" dirty="0" smtClean="0">
                <a:latin typeface="+mj-lt"/>
              </a:rPr>
              <a:t>		</a:t>
            </a:r>
            <a:r>
              <a:rPr lang="vi-VN" sz="2800" b="1" dirty="0" smtClean="0">
                <a:latin typeface="+mj-lt"/>
              </a:rPr>
              <a:t>MỘT </a:t>
            </a:r>
            <a:r>
              <a:rPr lang="vi-VN" sz="2800" b="1" dirty="0">
                <a:latin typeface="+mj-lt"/>
              </a:rPr>
              <a:t>NGÀY VÀ MỘT NĂM</a:t>
            </a:r>
            <a:r>
              <a:rPr lang="vi-VN" b="1" dirty="0">
                <a:latin typeface="+mj-lt"/>
              </a:rPr>
              <a:t/>
            </a:r>
            <a:br>
              <a:rPr lang="vi-VN" b="1" dirty="0">
                <a:latin typeface="+mj-lt"/>
              </a:rPr>
            </a:br>
            <a:r>
              <a:rPr lang="vi-VN" b="1" dirty="0" smtClean="0">
                <a:latin typeface="+mj-lt"/>
              </a:rPr>
              <a:t>    </a:t>
            </a:r>
            <a:r>
              <a:rPr lang="vi-VN" sz="2800" dirty="0" smtClean="0">
                <a:latin typeface="+mj-lt"/>
              </a:rPr>
              <a:t>Men-xen </a:t>
            </a:r>
            <a:r>
              <a:rPr lang="vi-VN" sz="2800" dirty="0">
                <a:latin typeface="+mj-lt"/>
              </a:rPr>
              <a:t>là một </a:t>
            </a:r>
            <a:r>
              <a:rPr lang="vi-VN" sz="2800" dirty="0" smtClean="0">
                <a:latin typeface="+mj-lt"/>
              </a:rPr>
              <a:t>họa      trứ </a:t>
            </a:r>
            <a:r>
              <a:rPr lang="vi-VN" sz="2800" dirty="0">
                <a:latin typeface="+mj-lt"/>
              </a:rPr>
              <a:t>danh của nước </a:t>
            </a:r>
            <a:r>
              <a:rPr lang="vi-VN" sz="2800" dirty="0" smtClean="0">
                <a:latin typeface="+mj-lt"/>
              </a:rPr>
              <a:t>       ,được </a:t>
            </a:r>
            <a:r>
              <a:rPr lang="vi-VN" sz="2800" dirty="0">
                <a:latin typeface="+mj-lt"/>
              </a:rPr>
              <a:t>rất nhiều người hâm mộ. Mỗi khi tranh của ông trưng bày là người ta tranh nhau mua. </a:t>
            </a:r>
            <a:br>
              <a:rPr lang="vi-VN" sz="2800" dirty="0">
                <a:latin typeface="+mj-lt"/>
              </a:rPr>
            </a:br>
            <a:r>
              <a:rPr lang="vi-VN" sz="2800" dirty="0" smtClean="0">
                <a:latin typeface="+mj-lt"/>
              </a:rPr>
              <a:t>  Có </a:t>
            </a:r>
            <a:r>
              <a:rPr lang="vi-VN" sz="2800" dirty="0">
                <a:latin typeface="+mj-lt"/>
              </a:rPr>
              <a:t>một họa sĩ trẻ nói với ông:</a:t>
            </a:r>
            <a:br>
              <a:rPr lang="vi-VN" sz="2800" dirty="0">
                <a:latin typeface="+mj-lt"/>
              </a:rPr>
            </a:br>
            <a:r>
              <a:rPr lang="vi-VN" sz="2800" dirty="0" smtClean="0">
                <a:latin typeface="+mj-lt"/>
              </a:rPr>
              <a:t> - </a:t>
            </a:r>
            <a:r>
              <a:rPr lang="vi-VN" sz="2800" dirty="0">
                <a:latin typeface="+mj-lt"/>
              </a:rPr>
              <a:t>Ngài thật là một người </a:t>
            </a:r>
            <a:r>
              <a:rPr lang="vi-VN" sz="2800" dirty="0" smtClean="0">
                <a:latin typeface="+mj-lt"/>
              </a:rPr>
              <a:t>         sướng</a:t>
            </a:r>
            <a:r>
              <a:rPr lang="vi-VN" sz="2800" dirty="0">
                <a:latin typeface="+mj-lt"/>
              </a:rPr>
              <a:t>. Còn tôi, không </a:t>
            </a:r>
            <a:r>
              <a:rPr lang="vi-VN" sz="2800" dirty="0" smtClean="0">
                <a:latin typeface="+mj-lt"/>
              </a:rPr>
              <a:t>hiểu  </a:t>
            </a:r>
            <a:r>
              <a:rPr lang="vi-VN" sz="2800" dirty="0">
                <a:latin typeface="+mj-lt"/>
              </a:rPr>
              <a:t>tranh rất khó bán. Nhiều </a:t>
            </a:r>
            <a:r>
              <a:rPr lang="vi-VN" sz="2800" dirty="0" smtClean="0">
                <a:latin typeface="+mj-lt"/>
              </a:rPr>
              <a:t>       tranh </a:t>
            </a:r>
            <a:r>
              <a:rPr lang="vi-VN" sz="2800" dirty="0">
                <a:latin typeface="+mj-lt"/>
              </a:rPr>
              <a:t>tôi vẽ mất cả ngày nhưng phải một năm mới bán được.</a:t>
            </a:r>
            <a:br>
              <a:rPr lang="vi-VN" sz="2800" dirty="0">
                <a:latin typeface="+mj-lt"/>
              </a:rPr>
            </a:br>
            <a:r>
              <a:rPr lang="vi-VN" sz="2800" dirty="0" smtClean="0">
                <a:latin typeface="+mj-lt"/>
              </a:rPr>
              <a:t>  Men-xen </a:t>
            </a:r>
            <a:r>
              <a:rPr lang="vi-VN" sz="2800" dirty="0">
                <a:latin typeface="+mj-lt"/>
              </a:rPr>
              <a:t>liền bảo:</a:t>
            </a:r>
            <a:br>
              <a:rPr lang="vi-VN" sz="2800" dirty="0">
                <a:latin typeface="+mj-lt"/>
              </a:rPr>
            </a:br>
            <a:r>
              <a:rPr lang="vi-VN" sz="2800" dirty="0" smtClean="0">
                <a:latin typeface="+mj-lt"/>
              </a:rPr>
              <a:t>  - </a:t>
            </a:r>
            <a:r>
              <a:rPr lang="vi-VN" sz="2800" dirty="0">
                <a:latin typeface="+mj-lt"/>
              </a:rPr>
              <a:t>Anh hãy thử làm ngược lại xem </a:t>
            </a:r>
            <a:r>
              <a:rPr lang="vi-VN" sz="2800" dirty="0" smtClean="0">
                <a:latin typeface="+mj-lt"/>
              </a:rPr>
              <a:t>sao! Nghĩa </a:t>
            </a:r>
            <a:r>
              <a:rPr lang="vi-VN" sz="2800" dirty="0">
                <a:latin typeface="+mj-lt"/>
              </a:rPr>
              <a:t>là hãy để cả một năm vẽ một </a:t>
            </a:r>
            <a:r>
              <a:rPr lang="vi-VN" sz="2800" dirty="0" smtClean="0">
                <a:latin typeface="+mj-lt"/>
              </a:rPr>
              <a:t>       tranh</a:t>
            </a:r>
            <a:r>
              <a:rPr lang="vi-VN" sz="2800" dirty="0">
                <a:latin typeface="+mj-lt"/>
              </a:rPr>
              <a:t>, rồi bán nó trong một ngày</a:t>
            </a:r>
            <a:r>
              <a:rPr lang="vi-VN" sz="2800" dirty="0" smtClean="0">
                <a:latin typeface="+mj-lt"/>
              </a:rPr>
              <a:t>.</a:t>
            </a:r>
            <a:endParaRPr lang="en-US" sz="2800" dirty="0">
              <a:latin typeface="+mj-lt"/>
            </a:endParaRPr>
          </a:p>
        </p:txBody>
      </p:sp>
      <p:sp>
        <p:nvSpPr>
          <p:cNvPr id="10" name="TextBox 9"/>
          <p:cNvSpPr txBox="1"/>
          <p:nvPr/>
        </p:nvSpPr>
        <p:spPr>
          <a:xfrm>
            <a:off x="3486577" y="2380818"/>
            <a:ext cx="396552" cy="400110"/>
          </a:xfrm>
          <a:prstGeom prst="rect">
            <a:avLst/>
          </a:prstGeom>
          <a:solidFill>
            <a:srgbClr val="FFC000"/>
          </a:solidFill>
        </p:spPr>
        <p:txBody>
          <a:bodyPr wrap="square" rtlCol="0">
            <a:spAutoFit/>
          </a:bodyPr>
          <a:lstStyle/>
          <a:p>
            <a:r>
              <a:rPr lang="vi-VN" sz="2000" b="1" dirty="0" smtClean="0"/>
              <a:t>1</a:t>
            </a:r>
            <a:endParaRPr lang="en-US" sz="2000" b="1" dirty="0"/>
          </a:p>
        </p:txBody>
      </p:sp>
      <p:sp>
        <p:nvSpPr>
          <p:cNvPr id="11" name="TextBox 10"/>
          <p:cNvSpPr txBox="1"/>
          <p:nvPr/>
        </p:nvSpPr>
        <p:spPr>
          <a:xfrm>
            <a:off x="6516216" y="2380818"/>
            <a:ext cx="396552" cy="400110"/>
          </a:xfrm>
          <a:prstGeom prst="rect">
            <a:avLst/>
          </a:prstGeom>
          <a:solidFill>
            <a:srgbClr val="FFC000"/>
          </a:solidFill>
        </p:spPr>
        <p:txBody>
          <a:bodyPr wrap="square" rtlCol="0">
            <a:spAutoFit/>
          </a:bodyPr>
          <a:lstStyle/>
          <a:p>
            <a:r>
              <a:rPr lang="vi-VN" sz="2000" b="1" dirty="0"/>
              <a:t>2</a:t>
            </a:r>
            <a:endParaRPr lang="en-US" sz="2000" b="1" dirty="0"/>
          </a:p>
        </p:txBody>
      </p:sp>
      <p:sp>
        <p:nvSpPr>
          <p:cNvPr id="12" name="TextBox 11"/>
          <p:cNvSpPr txBox="1"/>
          <p:nvPr/>
        </p:nvSpPr>
        <p:spPr>
          <a:xfrm>
            <a:off x="3995936" y="4118732"/>
            <a:ext cx="396552" cy="400110"/>
          </a:xfrm>
          <a:prstGeom prst="rect">
            <a:avLst/>
          </a:prstGeom>
          <a:solidFill>
            <a:srgbClr val="FFC000"/>
          </a:solidFill>
        </p:spPr>
        <p:txBody>
          <a:bodyPr wrap="square" rtlCol="0">
            <a:spAutoFit/>
          </a:bodyPr>
          <a:lstStyle/>
          <a:p>
            <a:r>
              <a:rPr lang="vi-VN" sz="2000" b="1" dirty="0"/>
              <a:t>1</a:t>
            </a:r>
            <a:endParaRPr lang="en-US" sz="2000" b="1" dirty="0"/>
          </a:p>
        </p:txBody>
      </p:sp>
      <p:sp>
        <p:nvSpPr>
          <p:cNvPr id="13" name="TextBox 12"/>
          <p:cNvSpPr txBox="1"/>
          <p:nvPr/>
        </p:nvSpPr>
        <p:spPr>
          <a:xfrm>
            <a:off x="8711952" y="4109010"/>
            <a:ext cx="396552" cy="400110"/>
          </a:xfrm>
          <a:prstGeom prst="rect">
            <a:avLst/>
          </a:prstGeom>
          <a:solidFill>
            <a:srgbClr val="FFC000"/>
          </a:solidFill>
        </p:spPr>
        <p:txBody>
          <a:bodyPr wrap="square" rtlCol="0">
            <a:spAutoFit/>
          </a:bodyPr>
          <a:lstStyle/>
          <a:p>
            <a:r>
              <a:rPr lang="vi-VN" sz="2000" b="1" dirty="0" smtClean="0"/>
              <a:t>1</a:t>
            </a:r>
            <a:endParaRPr lang="en-US" sz="2000" b="1" dirty="0"/>
          </a:p>
        </p:txBody>
      </p:sp>
      <p:sp>
        <p:nvSpPr>
          <p:cNvPr id="14" name="TextBox 13"/>
          <p:cNvSpPr txBox="1"/>
          <p:nvPr/>
        </p:nvSpPr>
        <p:spPr>
          <a:xfrm>
            <a:off x="3887416" y="4581128"/>
            <a:ext cx="396552" cy="400110"/>
          </a:xfrm>
          <a:prstGeom prst="rect">
            <a:avLst/>
          </a:prstGeom>
          <a:solidFill>
            <a:srgbClr val="FFC000"/>
          </a:solidFill>
        </p:spPr>
        <p:txBody>
          <a:bodyPr wrap="square" rtlCol="0">
            <a:spAutoFit/>
          </a:bodyPr>
          <a:lstStyle/>
          <a:p>
            <a:r>
              <a:rPr lang="vi-VN" sz="2000" b="1" dirty="0" smtClean="0"/>
              <a:t>2</a:t>
            </a:r>
            <a:endParaRPr lang="en-US" sz="2000" b="1" dirty="0"/>
          </a:p>
        </p:txBody>
      </p:sp>
      <p:sp>
        <p:nvSpPr>
          <p:cNvPr id="15" name="TextBox 14"/>
          <p:cNvSpPr txBox="1"/>
          <p:nvPr/>
        </p:nvSpPr>
        <p:spPr>
          <a:xfrm>
            <a:off x="2807296" y="6237312"/>
            <a:ext cx="396552" cy="400110"/>
          </a:xfrm>
          <a:prstGeom prst="rect">
            <a:avLst/>
          </a:prstGeom>
          <a:solidFill>
            <a:srgbClr val="FFC000"/>
          </a:solidFill>
        </p:spPr>
        <p:txBody>
          <a:bodyPr wrap="square" rtlCol="0">
            <a:spAutoFit/>
          </a:bodyPr>
          <a:lstStyle/>
          <a:p>
            <a:r>
              <a:rPr lang="vi-VN" sz="2000" b="1" dirty="0"/>
              <a:t>2</a:t>
            </a:r>
            <a:endParaRPr lang="en-US" sz="2000" b="1" dirty="0"/>
          </a:p>
        </p:txBody>
      </p:sp>
      <p:sp>
        <p:nvSpPr>
          <p:cNvPr id="16" name="TextBox 15"/>
          <p:cNvSpPr txBox="1"/>
          <p:nvPr/>
        </p:nvSpPr>
        <p:spPr>
          <a:xfrm>
            <a:off x="3419872" y="2329716"/>
            <a:ext cx="648072" cy="523220"/>
          </a:xfrm>
          <a:prstGeom prst="rect">
            <a:avLst/>
          </a:prstGeom>
          <a:noFill/>
        </p:spPr>
        <p:txBody>
          <a:bodyPr wrap="square" rtlCol="0">
            <a:spAutoFit/>
          </a:bodyPr>
          <a:lstStyle/>
          <a:p>
            <a:r>
              <a:rPr lang="vi-VN" sz="2800" b="1" dirty="0" smtClean="0">
                <a:solidFill>
                  <a:srgbClr val="C00000"/>
                </a:solidFill>
                <a:latin typeface="+mj-lt"/>
              </a:rPr>
              <a:t>sĩ</a:t>
            </a:r>
            <a:endParaRPr lang="en-US" sz="2800" b="1" dirty="0">
              <a:solidFill>
                <a:srgbClr val="C00000"/>
              </a:solidFill>
              <a:latin typeface="+mj-lt"/>
            </a:endParaRPr>
          </a:p>
        </p:txBody>
      </p:sp>
      <p:sp>
        <p:nvSpPr>
          <p:cNvPr id="17" name="TextBox 16"/>
          <p:cNvSpPr txBox="1"/>
          <p:nvPr/>
        </p:nvSpPr>
        <p:spPr>
          <a:xfrm>
            <a:off x="6444208" y="2329716"/>
            <a:ext cx="864096" cy="523220"/>
          </a:xfrm>
          <a:prstGeom prst="rect">
            <a:avLst/>
          </a:prstGeom>
          <a:noFill/>
        </p:spPr>
        <p:txBody>
          <a:bodyPr wrap="square" rtlCol="0">
            <a:spAutoFit/>
          </a:bodyPr>
          <a:lstStyle/>
          <a:p>
            <a:r>
              <a:rPr lang="vi-VN" sz="2800" b="1" dirty="0" smtClean="0">
                <a:solidFill>
                  <a:srgbClr val="C00000"/>
                </a:solidFill>
                <a:latin typeface="+mj-lt"/>
              </a:rPr>
              <a:t>Đức</a:t>
            </a:r>
            <a:endParaRPr lang="en-US" sz="2800" b="1" dirty="0">
              <a:solidFill>
                <a:srgbClr val="C00000"/>
              </a:solidFill>
              <a:latin typeface="+mj-lt"/>
            </a:endParaRPr>
          </a:p>
        </p:txBody>
      </p:sp>
      <p:sp>
        <p:nvSpPr>
          <p:cNvPr id="18" name="TextBox 17"/>
          <p:cNvSpPr txBox="1"/>
          <p:nvPr/>
        </p:nvSpPr>
        <p:spPr>
          <a:xfrm>
            <a:off x="3824917" y="4057908"/>
            <a:ext cx="963107" cy="523220"/>
          </a:xfrm>
          <a:prstGeom prst="rect">
            <a:avLst/>
          </a:prstGeom>
          <a:noFill/>
        </p:spPr>
        <p:txBody>
          <a:bodyPr wrap="square" rtlCol="0">
            <a:spAutoFit/>
          </a:bodyPr>
          <a:lstStyle/>
          <a:p>
            <a:r>
              <a:rPr lang="vi-VN" sz="2800" b="1" dirty="0" smtClean="0">
                <a:solidFill>
                  <a:srgbClr val="C00000"/>
                </a:solidFill>
                <a:latin typeface="+mj-lt"/>
              </a:rPr>
              <a:t>sung</a:t>
            </a:r>
            <a:endParaRPr lang="en-US" sz="2800" b="1" dirty="0">
              <a:solidFill>
                <a:srgbClr val="C00000"/>
              </a:solidFill>
              <a:latin typeface="+mj-lt"/>
            </a:endParaRPr>
          </a:p>
        </p:txBody>
      </p:sp>
      <p:sp>
        <p:nvSpPr>
          <p:cNvPr id="19" name="TextBox 18"/>
          <p:cNvSpPr txBox="1"/>
          <p:nvPr/>
        </p:nvSpPr>
        <p:spPr>
          <a:xfrm>
            <a:off x="8514184" y="4047455"/>
            <a:ext cx="792088" cy="523220"/>
          </a:xfrm>
          <a:prstGeom prst="rect">
            <a:avLst/>
          </a:prstGeom>
          <a:noFill/>
        </p:spPr>
        <p:txBody>
          <a:bodyPr wrap="square" rtlCol="0">
            <a:spAutoFit/>
          </a:bodyPr>
          <a:lstStyle/>
          <a:p>
            <a:r>
              <a:rPr lang="vi-VN" sz="2800" b="1" dirty="0" smtClean="0">
                <a:solidFill>
                  <a:srgbClr val="C00000"/>
                </a:solidFill>
                <a:latin typeface="+mj-lt"/>
              </a:rPr>
              <a:t>sao</a:t>
            </a:r>
            <a:endParaRPr lang="en-US" sz="2800" b="1" dirty="0">
              <a:solidFill>
                <a:srgbClr val="C00000"/>
              </a:solidFill>
              <a:latin typeface="+mj-lt"/>
            </a:endParaRPr>
          </a:p>
        </p:txBody>
      </p:sp>
      <p:sp>
        <p:nvSpPr>
          <p:cNvPr id="20" name="TextBox 19"/>
          <p:cNvSpPr txBox="1"/>
          <p:nvPr/>
        </p:nvSpPr>
        <p:spPr>
          <a:xfrm>
            <a:off x="3707904" y="4489956"/>
            <a:ext cx="864096" cy="523220"/>
          </a:xfrm>
          <a:prstGeom prst="rect">
            <a:avLst/>
          </a:prstGeom>
          <a:noFill/>
        </p:spPr>
        <p:txBody>
          <a:bodyPr wrap="square" rtlCol="0">
            <a:spAutoFit/>
          </a:bodyPr>
          <a:lstStyle/>
          <a:p>
            <a:r>
              <a:rPr lang="vi-VN" sz="2800" b="1" dirty="0">
                <a:solidFill>
                  <a:srgbClr val="C00000"/>
                </a:solidFill>
                <a:latin typeface="+mj-lt"/>
              </a:rPr>
              <a:t>b</a:t>
            </a:r>
            <a:r>
              <a:rPr lang="vi-VN" sz="2800" b="1" dirty="0" smtClean="0">
                <a:solidFill>
                  <a:srgbClr val="C00000"/>
                </a:solidFill>
                <a:latin typeface="+mj-lt"/>
              </a:rPr>
              <a:t>ức</a:t>
            </a:r>
            <a:endParaRPr lang="en-US" sz="2800" b="1" dirty="0">
              <a:solidFill>
                <a:srgbClr val="C00000"/>
              </a:solidFill>
              <a:latin typeface="+mj-lt"/>
            </a:endParaRPr>
          </a:p>
        </p:txBody>
      </p:sp>
      <p:sp>
        <p:nvSpPr>
          <p:cNvPr id="21" name="TextBox 20"/>
          <p:cNvSpPr txBox="1"/>
          <p:nvPr/>
        </p:nvSpPr>
        <p:spPr>
          <a:xfrm>
            <a:off x="2555776" y="6175757"/>
            <a:ext cx="864096" cy="523220"/>
          </a:xfrm>
          <a:prstGeom prst="rect">
            <a:avLst/>
          </a:prstGeom>
          <a:noFill/>
        </p:spPr>
        <p:txBody>
          <a:bodyPr wrap="square" rtlCol="0">
            <a:spAutoFit/>
          </a:bodyPr>
          <a:lstStyle/>
          <a:p>
            <a:r>
              <a:rPr lang="vi-VN" sz="2800" b="1" dirty="0">
                <a:solidFill>
                  <a:srgbClr val="C00000"/>
                </a:solidFill>
                <a:latin typeface="+mj-lt"/>
              </a:rPr>
              <a:t>b</a:t>
            </a:r>
            <a:r>
              <a:rPr lang="vi-VN" sz="2800" b="1" dirty="0" smtClean="0">
                <a:solidFill>
                  <a:srgbClr val="C00000"/>
                </a:solidFill>
                <a:latin typeface="+mj-lt"/>
              </a:rPr>
              <a:t>ức</a:t>
            </a:r>
            <a:endParaRPr lang="en-US" sz="2800" b="1" dirty="0">
              <a:solidFill>
                <a:srgbClr val="C00000"/>
              </a:solidFill>
              <a:latin typeface="+mj-lt"/>
            </a:endParaRPr>
          </a:p>
        </p:txBody>
      </p:sp>
    </p:spTree>
    <p:extLst>
      <p:ext uri="{BB962C8B-B14F-4D97-AF65-F5344CB8AC3E}">
        <p14:creationId xmlns:p14="http://schemas.microsoft.com/office/powerpoint/2010/main" val="297162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1"/>
                                        </p:tgtEl>
                                        <p:attrNameLst>
                                          <p:attrName>style.visibility</p:attrName>
                                        </p:attrNameLst>
                                      </p:cBhvr>
                                      <p:to>
                                        <p:strVal val="hidden"/>
                                      </p:to>
                                    </p:se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3"/>
                                        </p:tgtEl>
                                        <p:attrNameLst>
                                          <p:attrName>style.visibility</p:attrName>
                                        </p:attrNameLst>
                                      </p:cBhvr>
                                      <p:to>
                                        <p:strVal val="hidden"/>
                                      </p:to>
                                    </p:set>
                                  </p:childTnLst>
                                </p:cTn>
                              </p:par>
                              <p:par>
                                <p:cTn id="56" presetID="16" presetClass="entr" presetSubtype="21"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6" presetClass="entr" presetSubtype="21"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5"/>
                                        </p:tgtEl>
                                        <p:attrNameLst>
                                          <p:attrName>style.visibility</p:attrName>
                                        </p:attrNameLst>
                                      </p:cBhvr>
                                      <p:to>
                                        <p:strVal val="hidden"/>
                                      </p:to>
                                    </p:set>
                                  </p:childTnLst>
                                </p:cTn>
                              </p:par>
                              <p:par>
                                <p:cTn id="70" presetID="16" presetClass="entr" presetSubtype="21"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p:bldP spid="17"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0"/>
          <p:cNvSpPr>
            <a:spLocks noChangeArrowheads="1" noChangeShapeType="1" noTextEdit="1"/>
          </p:cNvSpPr>
          <p:nvPr/>
        </p:nvSpPr>
        <p:spPr bwMode="auto">
          <a:xfrm>
            <a:off x="990600" y="1295400"/>
            <a:ext cx="7239000" cy="762000"/>
          </a:xfrm>
          <a:prstGeom prst="rect">
            <a:avLst/>
          </a:prstGeom>
        </p:spPr>
        <p:txBody>
          <a:bodyPr wrap="none" fromWordArt="1">
            <a:prstTxWarp prst="textPlain">
              <a:avLst>
                <a:gd name="adj" fmla="val 50000"/>
              </a:avLst>
            </a:prstTxWarp>
          </a:bodyPr>
          <a:lstStyle/>
          <a:p>
            <a:r>
              <a:rPr lang="en-US" sz="3600"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Chính tả</a:t>
            </a:r>
          </a:p>
        </p:txBody>
      </p:sp>
      <p:sp>
        <p:nvSpPr>
          <p:cNvPr id="2052" name="WordArt 21"/>
          <p:cNvSpPr>
            <a:spLocks noChangeArrowheads="1" noChangeShapeType="1" noTextEdit="1"/>
          </p:cNvSpPr>
          <p:nvPr/>
        </p:nvSpPr>
        <p:spPr bwMode="auto">
          <a:xfrm>
            <a:off x="609599" y="2743200"/>
            <a:ext cx="8077201" cy="5257800"/>
          </a:xfrm>
          <a:prstGeom prst="rect">
            <a:avLst/>
          </a:prstGeom>
        </p:spPr>
        <p:txBody>
          <a:bodyPr wrap="none" lIns="91430" tIns="45714" rIns="91430" bIns="45714" fromWordArt="1">
            <a:prstTxWarp prst="textPlain">
              <a:avLst>
                <a:gd name="adj" fmla="val 50000"/>
              </a:avLst>
            </a:prstTxWarp>
          </a:bodyPr>
          <a:lstStyle/>
          <a:p>
            <a:pPr algn="ctr">
              <a:defRPr/>
            </a:pP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Họa</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sĩ</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Tô</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Ngọc</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Vân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pPr algn="ct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4100" name="Group 5"/>
          <p:cNvGrpSpPr>
            <a:grpSpLocks/>
          </p:cNvGrpSpPr>
          <p:nvPr/>
        </p:nvGrpSpPr>
        <p:grpSpPr bwMode="auto">
          <a:xfrm>
            <a:off x="0" y="0"/>
            <a:ext cx="9144000" cy="6858000"/>
            <a:chOff x="8" y="0"/>
            <a:chExt cx="5760" cy="4320"/>
          </a:xfrm>
        </p:grpSpPr>
        <p:pic>
          <p:nvPicPr>
            <p:cNvPr id="4104"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6" name="Group 8"/>
            <p:cNvGrpSpPr>
              <a:grpSpLocks/>
            </p:cNvGrpSpPr>
            <p:nvPr/>
          </p:nvGrpSpPr>
          <p:grpSpPr bwMode="auto">
            <a:xfrm>
              <a:off x="8" y="0"/>
              <a:ext cx="5760" cy="4320"/>
              <a:chOff x="672" y="0"/>
              <a:chExt cx="5760" cy="4320"/>
            </a:xfrm>
          </p:grpSpPr>
          <p:pic>
            <p:nvPicPr>
              <p:cNvPr id="4107"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8"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9"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10"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4101" name="Picture 2" descr="Bemu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5562600"/>
            <a:ext cx="1981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Bemu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638800"/>
            <a:ext cx="19050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87" descr="Picture15">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953000"/>
            <a:ext cx="22098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908552"/>
      </p:ext>
    </p:extLst>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0" y="4343400"/>
            <a:ext cx="9220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t>     Tô Ngọc Vân – một họa sĩ bậc thầy trong nền mỹ thuật Đông Dương ( 1906 – 1954). Ông là người con ưu tú của dân tộc đã tham gia cách mạng, chiến đấu bằng tài năng hội họa của mình – đặc biệt là trong chiến dịch lịch sử Điện Biên Phủ. </a:t>
            </a:r>
            <a:endParaRPr lang="vi-VN" sz="2800"/>
          </a:p>
        </p:txBody>
      </p:sp>
      <p:pic>
        <p:nvPicPr>
          <p:cNvPr id="5123" name="Picture 2" descr="C:\Users\admin\Desktop\Tnv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34305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011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0" y="3429000"/>
            <a:ext cx="899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6147" name="Text Box 14"/>
          <p:cNvSpPr txBox="1">
            <a:spLocks noChangeArrowheads="1"/>
          </p:cNvSpPr>
          <p:nvPr/>
        </p:nvSpPr>
        <p:spPr bwMode="auto">
          <a:xfrm>
            <a:off x="228600" y="633413"/>
            <a:ext cx="86868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800" b="1"/>
              <a:t>      Hoạ sĩ Tô Ngọc Vân Tô Ngọc Vân là một nghệ sĩ tài hoa. Ông tốt nghiệp Trường Cao đẳng Mĩ thuật Đông Dương năm 1931 và sớm nổi danh từ trước Cách mạng tháng Tám với các bức tranh </a:t>
            </a:r>
            <a:r>
              <a:rPr lang="en-US" sz="2800" b="1" i="1"/>
              <a:t>Ánh mặt trời, Thiếu nữ bên</a:t>
            </a:r>
            <a:r>
              <a:rPr lang="en-US" sz="2800" b="1"/>
              <a:t> </a:t>
            </a:r>
            <a:r>
              <a:rPr lang="en-US" sz="2800" b="1" i="1"/>
              <a:t>hoa huệ, Thiếu nữ bên hoa sen</a:t>
            </a:r>
            <a:r>
              <a:rPr lang="en-US" sz="2800" b="1"/>
              <a:t>,... Nước nhà độc lập, ông hăng hái tham gia công tác cách mạng bằng tài năng hội họa của mình. Trong chiến dịch lịch sử Điện Biên Phủ, ông đi cùng bộ đội, dân công hỏa tuyến, vẽ nhiều tranh và kí họa về họ. Đáng tiếc, chỉ trước ngày chiến thắng gần một tháng, người nghệ sĩ tài năng đã ngã xuống khi chưa đầy 50 tuổi.</a:t>
            </a:r>
          </a:p>
          <a:p>
            <a:pPr algn="just" eaLnBrk="1" hangingPunct="1">
              <a:spcBef>
                <a:spcPct val="50000"/>
              </a:spcBef>
            </a:pPr>
            <a:r>
              <a:rPr lang="en-US" sz="2000" b="1"/>
              <a:t>	         </a:t>
            </a:r>
            <a:endParaRPr lang="en-US" sz="2800" b="1"/>
          </a:p>
        </p:txBody>
      </p:sp>
      <p:sp>
        <p:nvSpPr>
          <p:cNvPr id="6148" name="TextBox 2"/>
          <p:cNvSpPr txBox="1">
            <a:spLocks noChangeArrowheads="1"/>
          </p:cNvSpPr>
          <p:nvPr/>
        </p:nvSpPr>
        <p:spPr bwMode="auto">
          <a:xfrm>
            <a:off x="2286000" y="76200"/>
            <a:ext cx="4519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t>Họa sĩ Tô Ngọc Vân</a:t>
            </a:r>
            <a:endParaRPr lang="vi-VN" sz="3600" b="1"/>
          </a:p>
        </p:txBody>
      </p:sp>
    </p:spTree>
    <p:extLst>
      <p:ext uri="{BB962C8B-B14F-4D97-AF65-F5344CB8AC3E}">
        <p14:creationId xmlns:p14="http://schemas.microsoft.com/office/powerpoint/2010/main" val="3807860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Text Box 25">
            <a:hlinkClick r:id="rId2" action="ppaction://hlinksldjump"/>
          </p:cNvPr>
          <p:cNvSpPr txBox="1">
            <a:spLocks noChangeArrowheads="1"/>
          </p:cNvSpPr>
          <p:nvPr/>
        </p:nvSpPr>
        <p:spPr bwMode="auto">
          <a:xfrm>
            <a:off x="685800" y="1524000"/>
            <a:ext cx="8458200"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u="sng"/>
              <a:t>Chú giải</a:t>
            </a:r>
            <a:r>
              <a:rPr lang="en-US" sz="2800"/>
              <a:t>:</a:t>
            </a:r>
          </a:p>
          <a:p>
            <a:pPr eaLnBrk="1" hangingPunct="1">
              <a:spcBef>
                <a:spcPct val="50000"/>
              </a:spcBef>
              <a:buFontTx/>
              <a:buChar char="-"/>
            </a:pPr>
            <a:r>
              <a:rPr lang="en-US" sz="2800"/>
              <a:t>Tài hoa: có tài về nghệ thuật, văn chương.</a:t>
            </a:r>
          </a:p>
          <a:p>
            <a:pPr eaLnBrk="1" hangingPunct="1">
              <a:spcBef>
                <a:spcPct val="50000"/>
              </a:spcBef>
              <a:buFontTx/>
              <a:buChar char="-"/>
            </a:pPr>
            <a:r>
              <a:rPr lang="en-US" sz="2800"/>
              <a:t> Dân công: người dân làm nghĩa vụ lao động chân tay trong thời gian nhất định.</a:t>
            </a:r>
          </a:p>
          <a:p>
            <a:pPr eaLnBrk="1" hangingPunct="1">
              <a:spcBef>
                <a:spcPct val="50000"/>
              </a:spcBef>
              <a:buFontTx/>
              <a:buChar char="-"/>
            </a:pPr>
            <a:r>
              <a:rPr lang="en-US" sz="2800"/>
              <a:t> Hỏa tuyến: nơi diễn ra các trận đánh trong chiến tranh.</a:t>
            </a:r>
          </a:p>
          <a:p>
            <a:pPr eaLnBrk="1" hangingPunct="1">
              <a:spcBef>
                <a:spcPct val="50000"/>
              </a:spcBef>
              <a:buFontTx/>
              <a:buChar char="-"/>
            </a:pPr>
            <a:r>
              <a:rPr lang="en-US" sz="2800"/>
              <a:t> Kí hoạ: tranh vẽ ghi nhanh.</a:t>
            </a:r>
          </a:p>
        </p:txBody>
      </p:sp>
    </p:spTree>
    <p:extLst>
      <p:ext uri="{BB962C8B-B14F-4D97-AF65-F5344CB8AC3E}">
        <p14:creationId xmlns:p14="http://schemas.microsoft.com/office/powerpoint/2010/main" val="4267994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97"/>
                                        </p:tgtEl>
                                        <p:attrNameLst>
                                          <p:attrName>style.visibility</p:attrName>
                                        </p:attrNameLst>
                                      </p:cBhvr>
                                      <p:to>
                                        <p:strVal val="visible"/>
                                      </p:to>
                                    </p:set>
                                    <p:animEffect transition="in" filter="checkerboard(across)">
                                      <p:cBhvr>
                                        <p:cTn id="7" dur="500"/>
                                        <p:tgtEl>
                                          <p:spTgt spid="3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11"/>
          <p:cNvSpPr txBox="1">
            <a:spLocks noChangeArrowheads="1"/>
          </p:cNvSpPr>
          <p:nvPr/>
        </p:nvSpPr>
        <p:spPr bwMode="auto">
          <a:xfrm>
            <a:off x="0" y="990600"/>
            <a:ext cx="9906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2a/ Điền </a:t>
            </a:r>
            <a:r>
              <a:rPr lang="en-US" sz="2400" i="1"/>
              <a:t>truyện</a:t>
            </a:r>
            <a:r>
              <a:rPr lang="en-US" sz="2400"/>
              <a:t> hay </a:t>
            </a:r>
            <a:r>
              <a:rPr lang="en-US" sz="2400" i="1"/>
              <a:t>chuyện</a:t>
            </a:r>
            <a:r>
              <a:rPr lang="en-US" sz="2400"/>
              <a:t> vào ô trống?</a:t>
            </a:r>
          </a:p>
          <a:p>
            <a:pPr eaLnBrk="1" hangingPunct="1">
              <a:spcBef>
                <a:spcPct val="50000"/>
              </a:spcBef>
            </a:pPr>
            <a:r>
              <a:rPr lang="en-US" sz="2400"/>
              <a:t>     Kể                     phải trung thành với                   ,  kể đúng các</a:t>
            </a:r>
          </a:p>
          <a:p>
            <a:pPr eaLnBrk="1" hangingPunct="1">
              <a:spcBef>
                <a:spcPct val="50000"/>
              </a:spcBef>
            </a:pPr>
            <a:r>
              <a:rPr lang="en-US" sz="2400"/>
              <a:t> tình tiết của câu                    , các nhân vật có trong </a:t>
            </a:r>
          </a:p>
          <a:p>
            <a:pPr eaLnBrk="1" hangingPunct="1">
              <a:spcBef>
                <a:spcPct val="50000"/>
              </a:spcBef>
            </a:pPr>
            <a:r>
              <a:rPr lang="en-US" sz="2400"/>
              <a:t>Đừng biến giờ kể  ............       thành giờ đọc</a:t>
            </a:r>
          </a:p>
          <a:p>
            <a:pPr eaLnBrk="1" hangingPunct="1">
              <a:spcBef>
                <a:spcPct val="50000"/>
              </a:spcBef>
            </a:pPr>
            <a:endParaRPr lang="en-US" sz="2400"/>
          </a:p>
          <a:p>
            <a:pPr eaLnBrk="1" hangingPunct="1">
              <a:spcBef>
                <a:spcPct val="50000"/>
              </a:spcBef>
            </a:pPr>
            <a:r>
              <a:rPr lang="en-US" sz="2400"/>
              <a:t>    </a:t>
            </a:r>
          </a:p>
          <a:p>
            <a:pPr eaLnBrk="1" hangingPunct="1">
              <a:spcBef>
                <a:spcPct val="50000"/>
              </a:spcBef>
            </a:pPr>
            <a:r>
              <a:rPr lang="en-US" sz="2400"/>
              <a:t>     </a:t>
            </a:r>
          </a:p>
        </p:txBody>
      </p:sp>
      <p:sp>
        <p:nvSpPr>
          <p:cNvPr id="8204" name="Rectangle 12"/>
          <p:cNvSpPr>
            <a:spLocks noChangeArrowheads="1"/>
          </p:cNvSpPr>
          <p:nvPr/>
        </p:nvSpPr>
        <p:spPr bwMode="auto">
          <a:xfrm>
            <a:off x="990600" y="1524000"/>
            <a:ext cx="1524000" cy="4572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srgbClr val="FF0000"/>
                </a:solidFill>
              </a:rPr>
              <a:t>chuyện</a:t>
            </a:r>
          </a:p>
        </p:txBody>
      </p:sp>
      <p:sp>
        <p:nvSpPr>
          <p:cNvPr id="8205" name="Rectangle 13"/>
          <p:cNvSpPr>
            <a:spLocks noChangeArrowheads="1"/>
          </p:cNvSpPr>
          <p:nvPr/>
        </p:nvSpPr>
        <p:spPr bwMode="auto">
          <a:xfrm>
            <a:off x="5410200" y="1524000"/>
            <a:ext cx="1447800" cy="4572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srgbClr val="FF0000"/>
                </a:solidFill>
              </a:rPr>
              <a:t>truyện</a:t>
            </a:r>
          </a:p>
        </p:txBody>
      </p:sp>
      <p:sp>
        <p:nvSpPr>
          <p:cNvPr id="8207" name="Rectangle 15"/>
          <p:cNvSpPr>
            <a:spLocks noChangeArrowheads="1"/>
          </p:cNvSpPr>
          <p:nvPr/>
        </p:nvSpPr>
        <p:spPr bwMode="auto">
          <a:xfrm>
            <a:off x="2362200" y="2057400"/>
            <a:ext cx="1600200" cy="4572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srgbClr val="FF0000"/>
                </a:solidFill>
              </a:rPr>
              <a:t>chuyện</a:t>
            </a:r>
          </a:p>
        </p:txBody>
      </p:sp>
      <p:sp>
        <p:nvSpPr>
          <p:cNvPr id="8208" name="Rectangle 16"/>
          <p:cNvSpPr>
            <a:spLocks noChangeArrowheads="1"/>
          </p:cNvSpPr>
          <p:nvPr/>
        </p:nvSpPr>
        <p:spPr bwMode="auto">
          <a:xfrm>
            <a:off x="7239000" y="2057400"/>
            <a:ext cx="1524000" cy="4572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srgbClr val="FF0000"/>
                </a:solidFill>
              </a:rPr>
              <a:t>truyện</a:t>
            </a:r>
          </a:p>
        </p:txBody>
      </p:sp>
      <p:sp>
        <p:nvSpPr>
          <p:cNvPr id="8209" name="Rectangle 17"/>
          <p:cNvSpPr>
            <a:spLocks noChangeArrowheads="1"/>
          </p:cNvSpPr>
          <p:nvPr/>
        </p:nvSpPr>
        <p:spPr bwMode="auto">
          <a:xfrm>
            <a:off x="2590800" y="2590800"/>
            <a:ext cx="1524000" cy="4572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srgbClr val="FF0000"/>
                </a:solidFill>
              </a:rPr>
              <a:t>chuyện</a:t>
            </a:r>
          </a:p>
        </p:txBody>
      </p:sp>
      <p:sp>
        <p:nvSpPr>
          <p:cNvPr id="8210" name="Rectangle 18"/>
          <p:cNvSpPr>
            <a:spLocks noChangeArrowheads="1"/>
          </p:cNvSpPr>
          <p:nvPr/>
        </p:nvSpPr>
        <p:spPr bwMode="auto">
          <a:xfrm>
            <a:off x="6324600" y="2590800"/>
            <a:ext cx="1524000" cy="457200"/>
          </a:xfrm>
          <a:prstGeom prst="rect">
            <a:avLst/>
          </a:prstGeom>
          <a:solidFill>
            <a:srgbClr val="FFFF00"/>
          </a:solidFill>
          <a:ln w="9525">
            <a:solidFill>
              <a:schemeClr val="tx1"/>
            </a:solidFill>
            <a:miter lim="800000"/>
            <a:headEnd/>
            <a:tailEnd/>
          </a:ln>
        </p:spPr>
        <p:txBody>
          <a:bodyPr wrap="none" anchor="ctr"/>
          <a:lstStyle/>
          <a:p>
            <a:pPr algn="ctr"/>
            <a:r>
              <a:rPr lang="en-US" sz="2400" b="1">
                <a:solidFill>
                  <a:srgbClr val="FF0000"/>
                </a:solidFill>
              </a:rPr>
              <a:t>truyện</a:t>
            </a:r>
          </a:p>
        </p:txBody>
      </p:sp>
      <p:sp>
        <p:nvSpPr>
          <p:cNvPr id="8211" name="Rectangle 19"/>
          <p:cNvSpPr>
            <a:spLocks noChangeArrowheads="1"/>
          </p:cNvSpPr>
          <p:nvPr/>
        </p:nvSpPr>
        <p:spPr bwMode="auto">
          <a:xfrm>
            <a:off x="990600" y="1524000"/>
            <a:ext cx="1524000" cy="457200"/>
          </a:xfrm>
          <a:prstGeom prst="rect">
            <a:avLst/>
          </a:prstGeom>
          <a:solidFill>
            <a:srgbClr val="FFFF00"/>
          </a:solidFill>
          <a:ln w="9525">
            <a:solidFill>
              <a:schemeClr val="tx1"/>
            </a:solidFill>
            <a:miter lim="800000"/>
            <a:headEnd/>
            <a:tailEnd/>
          </a:ln>
        </p:spPr>
        <p:txBody>
          <a:bodyPr wrap="none" anchor="ctr"/>
          <a:lstStyle/>
          <a:p>
            <a:endParaRPr lang="vi-VN"/>
          </a:p>
        </p:txBody>
      </p:sp>
      <p:sp>
        <p:nvSpPr>
          <p:cNvPr id="8212" name="Rectangle 20"/>
          <p:cNvSpPr>
            <a:spLocks noChangeArrowheads="1"/>
          </p:cNvSpPr>
          <p:nvPr/>
        </p:nvSpPr>
        <p:spPr bwMode="auto">
          <a:xfrm>
            <a:off x="2362200" y="2057400"/>
            <a:ext cx="1600200" cy="457200"/>
          </a:xfrm>
          <a:prstGeom prst="rect">
            <a:avLst/>
          </a:prstGeom>
          <a:solidFill>
            <a:srgbClr val="FFFF00"/>
          </a:solidFill>
          <a:ln w="9525">
            <a:solidFill>
              <a:schemeClr val="tx1"/>
            </a:solidFill>
            <a:miter lim="800000"/>
            <a:headEnd/>
            <a:tailEnd/>
          </a:ln>
        </p:spPr>
        <p:txBody>
          <a:bodyPr wrap="none" anchor="ctr"/>
          <a:lstStyle/>
          <a:p>
            <a:endParaRPr lang="vi-VN"/>
          </a:p>
        </p:txBody>
      </p:sp>
      <p:sp>
        <p:nvSpPr>
          <p:cNvPr id="8213" name="Rectangle 21"/>
          <p:cNvSpPr>
            <a:spLocks noChangeArrowheads="1"/>
          </p:cNvSpPr>
          <p:nvPr/>
        </p:nvSpPr>
        <p:spPr bwMode="auto">
          <a:xfrm>
            <a:off x="7239000" y="2057400"/>
            <a:ext cx="1524000" cy="457200"/>
          </a:xfrm>
          <a:prstGeom prst="rect">
            <a:avLst/>
          </a:prstGeom>
          <a:solidFill>
            <a:srgbClr val="FFFF00"/>
          </a:solidFill>
          <a:ln w="9525">
            <a:solidFill>
              <a:schemeClr val="tx1"/>
            </a:solidFill>
            <a:miter lim="800000"/>
            <a:headEnd/>
            <a:tailEnd/>
          </a:ln>
        </p:spPr>
        <p:txBody>
          <a:bodyPr wrap="none" anchor="ctr"/>
          <a:lstStyle/>
          <a:p>
            <a:endParaRPr lang="vi-VN"/>
          </a:p>
        </p:txBody>
      </p:sp>
      <p:sp>
        <p:nvSpPr>
          <p:cNvPr id="8214" name="Rectangle 22"/>
          <p:cNvSpPr>
            <a:spLocks noChangeArrowheads="1"/>
          </p:cNvSpPr>
          <p:nvPr/>
        </p:nvSpPr>
        <p:spPr bwMode="auto">
          <a:xfrm>
            <a:off x="5410200" y="1524000"/>
            <a:ext cx="1524000" cy="457200"/>
          </a:xfrm>
          <a:prstGeom prst="rect">
            <a:avLst/>
          </a:prstGeom>
          <a:solidFill>
            <a:srgbClr val="FFFF00"/>
          </a:solidFill>
          <a:ln w="9525">
            <a:solidFill>
              <a:schemeClr val="tx1"/>
            </a:solidFill>
            <a:miter lim="800000"/>
            <a:headEnd/>
            <a:tailEnd/>
          </a:ln>
        </p:spPr>
        <p:txBody>
          <a:bodyPr wrap="none" anchor="ctr"/>
          <a:lstStyle/>
          <a:p>
            <a:endParaRPr lang="vi-VN"/>
          </a:p>
        </p:txBody>
      </p:sp>
      <p:sp>
        <p:nvSpPr>
          <p:cNvPr id="8215" name="Rectangle 23"/>
          <p:cNvSpPr>
            <a:spLocks noChangeArrowheads="1"/>
          </p:cNvSpPr>
          <p:nvPr/>
        </p:nvSpPr>
        <p:spPr bwMode="auto">
          <a:xfrm>
            <a:off x="2590800" y="2590800"/>
            <a:ext cx="1524000" cy="457200"/>
          </a:xfrm>
          <a:prstGeom prst="rect">
            <a:avLst/>
          </a:prstGeom>
          <a:solidFill>
            <a:srgbClr val="FFFF00"/>
          </a:solidFill>
          <a:ln w="9525">
            <a:solidFill>
              <a:schemeClr val="tx1"/>
            </a:solidFill>
            <a:miter lim="800000"/>
            <a:headEnd/>
            <a:tailEnd/>
          </a:ln>
        </p:spPr>
        <p:txBody>
          <a:bodyPr wrap="none" anchor="ctr"/>
          <a:lstStyle/>
          <a:p>
            <a:endParaRPr lang="vi-VN"/>
          </a:p>
        </p:txBody>
      </p:sp>
      <p:sp>
        <p:nvSpPr>
          <p:cNvPr id="8216" name="Rectangle 24"/>
          <p:cNvSpPr>
            <a:spLocks noChangeArrowheads="1"/>
          </p:cNvSpPr>
          <p:nvPr/>
        </p:nvSpPr>
        <p:spPr bwMode="auto">
          <a:xfrm>
            <a:off x="6324600" y="2590800"/>
            <a:ext cx="1524000" cy="457200"/>
          </a:xfrm>
          <a:prstGeom prst="rect">
            <a:avLst/>
          </a:prstGeom>
          <a:solidFill>
            <a:srgbClr val="FFFF00"/>
          </a:solidFill>
          <a:ln w="9525">
            <a:solidFill>
              <a:schemeClr val="tx1"/>
            </a:solidFill>
            <a:miter lim="800000"/>
            <a:headEnd/>
            <a:tailEnd/>
          </a:ln>
        </p:spPr>
        <p:txBody>
          <a:bodyPr wrap="none" anchor="ctr"/>
          <a:lstStyle/>
          <a:p>
            <a:endParaRPr lang="vi-VN"/>
          </a:p>
        </p:txBody>
      </p:sp>
      <p:sp>
        <p:nvSpPr>
          <p:cNvPr id="3" name="TextBox 2"/>
          <p:cNvSpPr txBox="1">
            <a:spLocks noChangeArrowheads="1"/>
          </p:cNvSpPr>
          <p:nvPr/>
        </p:nvSpPr>
        <p:spPr bwMode="auto">
          <a:xfrm>
            <a:off x="0" y="3810000"/>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Từ </a:t>
            </a:r>
            <a:r>
              <a:rPr lang="en-US" sz="2400" b="1"/>
              <a:t>chuyện</a:t>
            </a:r>
            <a:r>
              <a:rPr lang="en-US" sz="2400"/>
              <a:t> được dùng trong các cụm từ: kể chuyện, câu chuyện...</a:t>
            </a:r>
          </a:p>
          <a:p>
            <a:pPr eaLnBrk="1" hangingPunct="1"/>
            <a:r>
              <a:rPr lang="en-US" sz="2400"/>
              <a:t>Từ </a:t>
            </a:r>
            <a:r>
              <a:rPr lang="en-US" sz="2400" b="1"/>
              <a:t>truyện</a:t>
            </a:r>
            <a:r>
              <a:rPr lang="en-US" sz="2400"/>
              <a:t> được dùng trong các cụm từ: đọc truyện, quyển truyện, truyện kể...</a:t>
            </a:r>
          </a:p>
          <a:p>
            <a:pPr eaLnBrk="1" hangingPunct="1"/>
            <a:r>
              <a:rPr lang="en-US" sz="2400"/>
              <a:t>Chuyện là một chuỗi các sự kiện diễn ra có đầu, có cuối,có thật hoặc do con người tưởng tượng ra. Còn truyện là tác phẩm văn học được in ra hoặc viết ra thành chữ.</a:t>
            </a:r>
            <a:endParaRPr lang="vi-VN" sz="2400"/>
          </a:p>
        </p:txBody>
      </p:sp>
    </p:spTree>
    <p:extLst>
      <p:ext uri="{BB962C8B-B14F-4D97-AF65-F5344CB8AC3E}">
        <p14:creationId xmlns:p14="http://schemas.microsoft.com/office/powerpoint/2010/main" val="2358278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203">
                                            <p:txEl>
                                              <p:pRg st="0" end="0"/>
                                            </p:txEl>
                                          </p:spTgt>
                                        </p:tgtEl>
                                        <p:attrNameLst>
                                          <p:attrName>style.visibility</p:attrName>
                                        </p:attrNameLst>
                                      </p:cBhvr>
                                      <p:to>
                                        <p:strVal val="visible"/>
                                      </p:to>
                                    </p:set>
                                    <p:animEffect transition="in" filter="circle(in)">
                                      <p:cBhvr>
                                        <p:cTn id="7" dur="2000"/>
                                        <p:tgtEl>
                                          <p:spTgt spid="820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203">
                                            <p:txEl>
                                              <p:pRg st="1" end="1"/>
                                            </p:txEl>
                                          </p:spTgt>
                                        </p:tgtEl>
                                        <p:attrNameLst>
                                          <p:attrName>style.visibility</p:attrName>
                                        </p:attrNameLst>
                                      </p:cBhvr>
                                      <p:to>
                                        <p:strVal val="visible"/>
                                      </p:to>
                                    </p:set>
                                    <p:animEffect transition="in" filter="circle(in)">
                                      <p:cBhvr>
                                        <p:cTn id="10" dur="2000"/>
                                        <p:tgtEl>
                                          <p:spTgt spid="820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203">
                                            <p:txEl>
                                              <p:pRg st="2" end="2"/>
                                            </p:txEl>
                                          </p:spTgt>
                                        </p:tgtEl>
                                        <p:attrNameLst>
                                          <p:attrName>style.visibility</p:attrName>
                                        </p:attrNameLst>
                                      </p:cBhvr>
                                      <p:to>
                                        <p:strVal val="visible"/>
                                      </p:to>
                                    </p:set>
                                    <p:animEffect transition="in" filter="circle(in)">
                                      <p:cBhvr>
                                        <p:cTn id="13" dur="2000"/>
                                        <p:tgtEl>
                                          <p:spTgt spid="8203">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203">
                                            <p:txEl>
                                              <p:pRg st="3" end="3"/>
                                            </p:txEl>
                                          </p:spTgt>
                                        </p:tgtEl>
                                        <p:attrNameLst>
                                          <p:attrName>style.visibility</p:attrName>
                                        </p:attrNameLst>
                                      </p:cBhvr>
                                      <p:to>
                                        <p:strVal val="visible"/>
                                      </p:to>
                                    </p:set>
                                    <p:animEffect transition="in" filter="circle(in)">
                                      <p:cBhvr>
                                        <p:cTn id="16" dur="2000"/>
                                        <p:tgtEl>
                                          <p:spTgt spid="8203">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203">
                                            <p:txEl>
                                              <p:pRg st="5" end="5"/>
                                            </p:txEl>
                                          </p:spTgt>
                                        </p:tgtEl>
                                        <p:attrNameLst>
                                          <p:attrName>style.visibility</p:attrName>
                                        </p:attrNameLst>
                                      </p:cBhvr>
                                      <p:to>
                                        <p:strVal val="visible"/>
                                      </p:to>
                                    </p:set>
                                    <p:animEffect transition="in" filter="circle(in)">
                                      <p:cBhvr>
                                        <p:cTn id="19" dur="2000"/>
                                        <p:tgtEl>
                                          <p:spTgt spid="8203">
                                            <p:txEl>
                                              <p:pRg st="5" end="5"/>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203">
                                            <p:txEl>
                                              <p:pRg st="6" end="6"/>
                                            </p:txEl>
                                          </p:spTgt>
                                        </p:tgtEl>
                                        <p:attrNameLst>
                                          <p:attrName>style.visibility</p:attrName>
                                        </p:attrNameLst>
                                      </p:cBhvr>
                                      <p:to>
                                        <p:strVal val="visible"/>
                                      </p:to>
                                    </p:set>
                                    <p:animEffect transition="in" filter="circle(in)">
                                      <p:cBhvr>
                                        <p:cTn id="22" dur="2000"/>
                                        <p:tgtEl>
                                          <p:spTgt spid="8203">
                                            <p:txEl>
                                              <p:pRg st="6" end="6"/>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204"/>
                                        </p:tgtEl>
                                        <p:attrNameLst>
                                          <p:attrName>style.visibility</p:attrName>
                                        </p:attrNameLst>
                                      </p:cBhvr>
                                      <p:to>
                                        <p:strVal val="visible"/>
                                      </p:to>
                                    </p:set>
                                    <p:animEffect transition="in" filter="circle(in)">
                                      <p:cBhvr>
                                        <p:cTn id="25" dur="2000"/>
                                        <p:tgtEl>
                                          <p:spTgt spid="820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205"/>
                                        </p:tgtEl>
                                        <p:attrNameLst>
                                          <p:attrName>style.visibility</p:attrName>
                                        </p:attrNameLst>
                                      </p:cBhvr>
                                      <p:to>
                                        <p:strVal val="visible"/>
                                      </p:to>
                                    </p:set>
                                    <p:animEffect transition="in" filter="circle(in)">
                                      <p:cBhvr>
                                        <p:cTn id="28" dur="2000"/>
                                        <p:tgtEl>
                                          <p:spTgt spid="820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207"/>
                                        </p:tgtEl>
                                        <p:attrNameLst>
                                          <p:attrName>style.visibility</p:attrName>
                                        </p:attrNameLst>
                                      </p:cBhvr>
                                      <p:to>
                                        <p:strVal val="visible"/>
                                      </p:to>
                                    </p:set>
                                    <p:animEffect transition="in" filter="circle(in)">
                                      <p:cBhvr>
                                        <p:cTn id="31" dur="2000"/>
                                        <p:tgtEl>
                                          <p:spTgt spid="8207"/>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208"/>
                                        </p:tgtEl>
                                        <p:attrNameLst>
                                          <p:attrName>style.visibility</p:attrName>
                                        </p:attrNameLst>
                                      </p:cBhvr>
                                      <p:to>
                                        <p:strVal val="visible"/>
                                      </p:to>
                                    </p:set>
                                    <p:animEffect transition="in" filter="circle(in)">
                                      <p:cBhvr>
                                        <p:cTn id="34" dur="2000"/>
                                        <p:tgtEl>
                                          <p:spTgt spid="8208"/>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8209"/>
                                        </p:tgtEl>
                                        <p:attrNameLst>
                                          <p:attrName>style.visibility</p:attrName>
                                        </p:attrNameLst>
                                      </p:cBhvr>
                                      <p:to>
                                        <p:strVal val="visible"/>
                                      </p:to>
                                    </p:set>
                                    <p:animEffect transition="in" filter="circle(in)">
                                      <p:cBhvr>
                                        <p:cTn id="37" dur="2000"/>
                                        <p:tgtEl>
                                          <p:spTgt spid="820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210"/>
                                        </p:tgtEl>
                                        <p:attrNameLst>
                                          <p:attrName>style.visibility</p:attrName>
                                        </p:attrNameLst>
                                      </p:cBhvr>
                                      <p:to>
                                        <p:strVal val="visible"/>
                                      </p:to>
                                    </p:set>
                                    <p:animEffect transition="in" filter="circle(in)">
                                      <p:cBhvr>
                                        <p:cTn id="40" dur="2000"/>
                                        <p:tgtEl>
                                          <p:spTgt spid="821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8211"/>
                                        </p:tgtEl>
                                        <p:attrNameLst>
                                          <p:attrName>style.visibility</p:attrName>
                                        </p:attrNameLst>
                                      </p:cBhvr>
                                      <p:to>
                                        <p:strVal val="visible"/>
                                      </p:to>
                                    </p:set>
                                    <p:animEffect transition="in" filter="circle(in)">
                                      <p:cBhvr>
                                        <p:cTn id="43" dur="2000"/>
                                        <p:tgtEl>
                                          <p:spTgt spid="821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8212"/>
                                        </p:tgtEl>
                                        <p:attrNameLst>
                                          <p:attrName>style.visibility</p:attrName>
                                        </p:attrNameLst>
                                      </p:cBhvr>
                                      <p:to>
                                        <p:strVal val="visible"/>
                                      </p:to>
                                    </p:set>
                                    <p:animEffect transition="in" filter="circle(in)">
                                      <p:cBhvr>
                                        <p:cTn id="46" dur="2000"/>
                                        <p:tgtEl>
                                          <p:spTgt spid="8212"/>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8213"/>
                                        </p:tgtEl>
                                        <p:attrNameLst>
                                          <p:attrName>style.visibility</p:attrName>
                                        </p:attrNameLst>
                                      </p:cBhvr>
                                      <p:to>
                                        <p:strVal val="visible"/>
                                      </p:to>
                                    </p:set>
                                    <p:animEffect transition="in" filter="circle(in)">
                                      <p:cBhvr>
                                        <p:cTn id="49" dur="2000"/>
                                        <p:tgtEl>
                                          <p:spTgt spid="821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8214"/>
                                        </p:tgtEl>
                                        <p:attrNameLst>
                                          <p:attrName>style.visibility</p:attrName>
                                        </p:attrNameLst>
                                      </p:cBhvr>
                                      <p:to>
                                        <p:strVal val="visible"/>
                                      </p:to>
                                    </p:set>
                                    <p:animEffect transition="in" filter="circle(in)">
                                      <p:cBhvr>
                                        <p:cTn id="52" dur="2000"/>
                                        <p:tgtEl>
                                          <p:spTgt spid="821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8215"/>
                                        </p:tgtEl>
                                        <p:attrNameLst>
                                          <p:attrName>style.visibility</p:attrName>
                                        </p:attrNameLst>
                                      </p:cBhvr>
                                      <p:to>
                                        <p:strVal val="visible"/>
                                      </p:to>
                                    </p:set>
                                    <p:animEffect transition="in" filter="circle(in)">
                                      <p:cBhvr>
                                        <p:cTn id="55" dur="2000"/>
                                        <p:tgtEl>
                                          <p:spTgt spid="8215"/>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8216"/>
                                        </p:tgtEl>
                                        <p:attrNameLst>
                                          <p:attrName>style.visibility</p:attrName>
                                        </p:attrNameLst>
                                      </p:cBhvr>
                                      <p:to>
                                        <p:strVal val="visible"/>
                                      </p:to>
                                    </p:set>
                                    <p:animEffect transition="in" filter="circle(in)">
                                      <p:cBhvr>
                                        <p:cTn id="58" dur="2000"/>
                                        <p:tgtEl>
                                          <p:spTgt spid="82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821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Nhac dua cau hoi.wav"/>
                                        </p:tgtEl>
                                      </p:cMediaNode>
                                    </p:audio>
                                  </p:subTnLst>
                                </p:cTn>
                              </p:par>
                              <p:par>
                                <p:cTn id="63" presetID="1" presetClass="exit" presetSubtype="0" fill="hold" grpId="1" nodeType="withEffect">
                                  <p:stCondLst>
                                    <p:cond delay="0"/>
                                  </p:stCondLst>
                                  <p:childTnLst>
                                    <p:set>
                                      <p:cBhvr>
                                        <p:cTn id="64" dur="1" fill="hold">
                                          <p:stCondLst>
                                            <p:cond delay="0"/>
                                          </p:stCondLst>
                                        </p:cTn>
                                        <p:tgtEl>
                                          <p:spTgt spid="8214"/>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2" name="Nhac dua cau hoi.wav"/>
                                        </p:tgtEl>
                                      </p:cMediaNode>
                                    </p:audio>
                                  </p:subTnLst>
                                </p:cTn>
                              </p:par>
                              <p:par>
                                <p:cTn id="65" presetID="1" presetClass="exit" presetSubtype="0" fill="hold" grpId="1" nodeType="withEffect">
                                  <p:stCondLst>
                                    <p:cond delay="0"/>
                                  </p:stCondLst>
                                  <p:childTnLst>
                                    <p:set>
                                      <p:cBhvr>
                                        <p:cTn id="66" dur="1" fill="hold">
                                          <p:stCondLst>
                                            <p:cond delay="0"/>
                                          </p:stCondLst>
                                        </p:cTn>
                                        <p:tgtEl>
                                          <p:spTgt spid="821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Nhac dua cau hoi.wav"/>
                                        </p:tgtEl>
                                      </p:cMediaNode>
                                    </p:audio>
                                  </p:subTnLst>
                                </p:cTn>
                              </p:par>
                              <p:par>
                                <p:cTn id="67" presetID="1" presetClass="exit" presetSubtype="0" fill="hold" grpId="1" nodeType="withEffect">
                                  <p:stCondLst>
                                    <p:cond delay="0"/>
                                  </p:stCondLst>
                                  <p:childTnLst>
                                    <p:set>
                                      <p:cBhvr>
                                        <p:cTn id="68" dur="1" fill="hold">
                                          <p:stCondLst>
                                            <p:cond delay="0"/>
                                          </p:stCondLst>
                                        </p:cTn>
                                        <p:tgtEl>
                                          <p:spTgt spid="8213"/>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2" name="Nhac dua cau hoi.wav"/>
                                        </p:tgtEl>
                                      </p:cMediaNode>
                                    </p:audio>
                                  </p:subTnLst>
                                </p:cTn>
                              </p:par>
                              <p:par>
                                <p:cTn id="69" presetID="1" presetClass="exit" presetSubtype="0" fill="hold" grpId="1" nodeType="withEffect">
                                  <p:stCondLst>
                                    <p:cond delay="0"/>
                                  </p:stCondLst>
                                  <p:childTnLst>
                                    <p:set>
                                      <p:cBhvr>
                                        <p:cTn id="70" dur="1" fill="hold">
                                          <p:stCondLst>
                                            <p:cond delay="0"/>
                                          </p:stCondLst>
                                        </p:cTn>
                                        <p:tgtEl>
                                          <p:spTgt spid="8215"/>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Nhac dua cau hoi.wav"/>
                                        </p:tgtEl>
                                      </p:cMediaNode>
                                    </p:audio>
                                  </p:subTnLst>
                                </p:cTn>
                              </p:par>
                              <p:par>
                                <p:cTn id="71" presetID="1" presetClass="exit" presetSubtype="0" fill="hold" grpId="1" nodeType="withEffect">
                                  <p:stCondLst>
                                    <p:cond delay="0"/>
                                  </p:stCondLst>
                                  <p:childTnLst>
                                    <p:set>
                                      <p:cBhvr>
                                        <p:cTn id="72" dur="1" fill="hold">
                                          <p:stCondLst>
                                            <p:cond delay="0"/>
                                          </p:stCondLst>
                                        </p:cTn>
                                        <p:tgtEl>
                                          <p:spTgt spid="8216"/>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Nhac dua cau hoi.wav"/>
                                        </p:tgtEl>
                                      </p:cMediaNode>
                                    </p:audio>
                                  </p:subTnLst>
                                </p:cTn>
                              </p:par>
                              <p:par>
                                <p:cTn id="73" presetID="8" presetClass="exit" presetSubtype="16" fill="hold" nodeType="withEffect">
                                  <p:stCondLst>
                                    <p:cond delay="0"/>
                                  </p:stCondLst>
                                  <p:childTnLst>
                                    <p:animEffect transition="out" filter="diamond(in)">
                                      <p:cBhvr>
                                        <p:cTn id="74" dur="500"/>
                                        <p:tgtEl>
                                          <p:spTgt spid="8203">
                                            <p:txEl>
                                              <p:pRg st="5" end="5"/>
                                            </p:txEl>
                                          </p:spTgt>
                                        </p:tgtEl>
                                      </p:cBhvr>
                                    </p:animEffect>
                                    <p:set>
                                      <p:cBhvr>
                                        <p:cTn id="75" dur="1" fill="hold">
                                          <p:stCondLst>
                                            <p:cond delay="499"/>
                                          </p:stCondLst>
                                        </p:cTn>
                                        <p:tgtEl>
                                          <p:spTgt spid="8203">
                                            <p:txEl>
                                              <p:pRg st="5" end="5"/>
                                            </p:txEl>
                                          </p:spTgt>
                                        </p:tgtEl>
                                        <p:attrNameLst>
                                          <p:attrName>style.visibility</p:attrName>
                                        </p:attrNameLst>
                                      </p:cBhvr>
                                      <p:to>
                                        <p:strVal val="hidden"/>
                                      </p:to>
                                    </p:set>
                                  </p:childTnLst>
                                </p:cTn>
                              </p:par>
                              <p:par>
                                <p:cTn id="76" presetID="8" presetClass="exit" presetSubtype="16" fill="hold" nodeType="withEffect">
                                  <p:stCondLst>
                                    <p:cond delay="0"/>
                                  </p:stCondLst>
                                  <p:childTnLst>
                                    <p:animEffect transition="out" filter="diamond(in)">
                                      <p:cBhvr>
                                        <p:cTn id="77" dur="500"/>
                                        <p:tgtEl>
                                          <p:spTgt spid="8203">
                                            <p:txEl>
                                              <p:pRg st="6" end="6"/>
                                            </p:txEl>
                                          </p:spTgt>
                                        </p:tgtEl>
                                      </p:cBhvr>
                                    </p:animEffect>
                                    <p:set>
                                      <p:cBhvr>
                                        <p:cTn id="78" dur="1" fill="hold">
                                          <p:stCondLst>
                                            <p:cond delay="499"/>
                                          </p:stCondLst>
                                        </p:cTn>
                                        <p:tgtEl>
                                          <p:spTgt spid="8203">
                                            <p:txEl>
                                              <p:pRg st="6" end="6"/>
                                            </p:txEl>
                                          </p:spTgt>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barn(inVertical)">
                                      <p:cBhvr>
                                        <p:cTn id="8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build="allAtOnce"/>
      <p:bldP spid="8204" grpId="0" animBg="1"/>
      <p:bldP spid="8205" grpId="0" animBg="1"/>
      <p:bldP spid="8207" grpId="0" animBg="1"/>
      <p:bldP spid="8208" grpId="0" animBg="1"/>
      <p:bldP spid="8209" grpId="0" animBg="1"/>
      <p:bldP spid="8210" grpId="0" animBg="1"/>
      <p:bldP spid="8211" grpId="0" animBg="1"/>
      <p:bldP spid="8211" grpId="1" animBg="1"/>
      <p:bldP spid="8212" grpId="0" animBg="1"/>
      <p:bldP spid="8212" grpId="1" animBg="1"/>
      <p:bldP spid="8213" grpId="0" animBg="1"/>
      <p:bldP spid="8213" grpId="1" animBg="1"/>
      <p:bldP spid="8214" grpId="0" animBg="1"/>
      <p:bldP spid="8214" grpId="1" animBg="1"/>
      <p:bldP spid="8215" grpId="0" animBg="1"/>
      <p:bldP spid="8215" grpId="1" animBg="1"/>
      <p:bldP spid="8216" grpId="0" animBg="1"/>
      <p:bldP spid="8216" grpId="1"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0" name="Text Box 16"/>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latin typeface="Times New Roman" pitchFamily="18" charset="0"/>
            </a:endParaRPr>
          </a:p>
        </p:txBody>
      </p:sp>
      <p:sp>
        <p:nvSpPr>
          <p:cNvPr id="26641" name="Text Box 17"/>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latin typeface="Times New Roman" pitchFamily="18" charset="0"/>
            </a:endParaRPr>
          </a:p>
        </p:txBody>
      </p:sp>
      <p:sp>
        <p:nvSpPr>
          <p:cNvPr id="26643" name="Text Box 19"/>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latin typeface="Times New Roman" pitchFamily="18" charset="0"/>
            </a:endParaRPr>
          </a:p>
        </p:txBody>
      </p:sp>
      <p:sp>
        <p:nvSpPr>
          <p:cNvPr id="26653" name="Text Box 29"/>
          <p:cNvSpPr txBox="1">
            <a:spLocks noChangeArrowheads="1"/>
          </p:cNvSpPr>
          <p:nvPr/>
        </p:nvSpPr>
        <p:spPr bwMode="auto">
          <a:xfrm>
            <a:off x="487363" y="6070600"/>
            <a:ext cx="1492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sz="4000" b="1">
              <a:solidFill>
                <a:srgbClr val="FFFF00"/>
              </a:solidFill>
            </a:endParaRPr>
          </a:p>
        </p:txBody>
      </p:sp>
      <p:sp>
        <p:nvSpPr>
          <p:cNvPr id="26709" name="Text Box 85"/>
          <p:cNvSpPr txBox="1">
            <a:spLocks noChangeArrowheads="1"/>
          </p:cNvSpPr>
          <p:nvPr/>
        </p:nvSpPr>
        <p:spPr bwMode="auto">
          <a:xfrm>
            <a:off x="457200" y="1676400"/>
            <a:ext cx="73914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9900"/>
                </a:solidFill>
              </a:rPr>
              <a:t>3a/ Em đoán xem đây là những chữ gì?</a:t>
            </a:r>
          </a:p>
          <a:p>
            <a:pPr eaLnBrk="1" hangingPunct="1">
              <a:spcBef>
                <a:spcPct val="50000"/>
              </a:spcBef>
            </a:pPr>
            <a:r>
              <a:rPr lang="en-US" sz="2800" b="1">
                <a:solidFill>
                  <a:srgbClr val="660066"/>
                </a:solidFill>
              </a:rPr>
              <a:t>	Để nguyên – loại quả thơm ngon</a:t>
            </a:r>
          </a:p>
          <a:p>
            <a:pPr eaLnBrk="1" hangingPunct="1">
              <a:spcBef>
                <a:spcPct val="50000"/>
              </a:spcBef>
            </a:pPr>
            <a:r>
              <a:rPr lang="en-US" sz="2800" b="1">
                <a:solidFill>
                  <a:srgbClr val="660066"/>
                </a:solidFill>
              </a:rPr>
              <a:t>    Thêm </a:t>
            </a:r>
            <a:r>
              <a:rPr lang="en-US" sz="2800" b="1" i="1">
                <a:solidFill>
                  <a:srgbClr val="660066"/>
                </a:solidFill>
              </a:rPr>
              <a:t>hỏi</a:t>
            </a:r>
            <a:r>
              <a:rPr lang="en-US" sz="2800" b="1">
                <a:solidFill>
                  <a:srgbClr val="660066"/>
                </a:solidFill>
              </a:rPr>
              <a:t> – co lại chỉ còn bé thôi.</a:t>
            </a:r>
          </a:p>
          <a:p>
            <a:pPr eaLnBrk="1" hangingPunct="1">
              <a:spcBef>
                <a:spcPct val="50000"/>
              </a:spcBef>
            </a:pPr>
            <a:r>
              <a:rPr lang="en-US" sz="2800" b="1">
                <a:solidFill>
                  <a:srgbClr val="660066"/>
                </a:solidFill>
              </a:rPr>
              <a:t>	Thêm </a:t>
            </a:r>
            <a:r>
              <a:rPr lang="en-US" sz="2800" b="1" i="1">
                <a:solidFill>
                  <a:srgbClr val="660066"/>
                </a:solidFill>
              </a:rPr>
              <a:t>nặng</a:t>
            </a:r>
            <a:r>
              <a:rPr lang="en-US" sz="2800" b="1">
                <a:solidFill>
                  <a:srgbClr val="660066"/>
                </a:solidFill>
              </a:rPr>
              <a:t> – mới thật lạ đời</a:t>
            </a:r>
          </a:p>
          <a:p>
            <a:pPr eaLnBrk="1" hangingPunct="1">
              <a:spcBef>
                <a:spcPct val="50000"/>
              </a:spcBef>
            </a:pPr>
            <a:r>
              <a:rPr lang="en-US" sz="2800" b="1">
                <a:solidFill>
                  <a:srgbClr val="660066"/>
                </a:solidFill>
              </a:rPr>
              <a:t>    Bỗng nhiên thành vết xoong nồi lọ lem.</a:t>
            </a:r>
          </a:p>
        </p:txBody>
      </p:sp>
      <p:sp>
        <p:nvSpPr>
          <p:cNvPr id="26710" name="Text Box 86"/>
          <p:cNvSpPr txBox="1">
            <a:spLocks noChangeArrowheads="1"/>
          </p:cNvSpPr>
          <p:nvPr/>
        </p:nvSpPr>
        <p:spPr bwMode="auto">
          <a:xfrm>
            <a:off x="990600" y="5410200"/>
            <a:ext cx="7543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rPr>
              <a:t>Lời giải: Nho – nhỏ - nhọ</a:t>
            </a:r>
          </a:p>
        </p:txBody>
      </p:sp>
      <p:sp>
        <p:nvSpPr>
          <p:cNvPr id="26711" name="Text Box 87"/>
          <p:cNvSpPr txBox="1">
            <a:spLocks noChangeArrowheads="1"/>
          </p:cNvSpPr>
          <p:nvPr/>
        </p:nvSpPr>
        <p:spPr bwMode="auto">
          <a:xfrm>
            <a:off x="1143000" y="1828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latin typeface="Times New Roman" pitchFamily="18" charset="0"/>
            </a:endParaRPr>
          </a:p>
        </p:txBody>
      </p:sp>
    </p:spTree>
    <p:extLst>
      <p:ext uri="{BB962C8B-B14F-4D97-AF65-F5344CB8AC3E}">
        <p14:creationId xmlns:p14="http://schemas.microsoft.com/office/powerpoint/2010/main" val="9763082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nodePh="1">
                                  <p:stCondLst>
                                    <p:cond delay="0"/>
                                  </p:stCondLst>
                                  <p:endCondLst>
                                    <p:cond evt="begin" delay="0">
                                      <p:tn val="5"/>
                                    </p:cond>
                                  </p:endCondLst>
                                  <p:iterate type="wd">
                                    <p:tmPct val="16000"/>
                                  </p:iterate>
                                  <p:childTnLst>
                                    <p:set>
                                      <p:cBhvr>
                                        <p:cTn id="6" dur="1" fill="hold">
                                          <p:stCondLst>
                                            <p:cond delay="0"/>
                                          </p:stCondLst>
                                        </p:cTn>
                                        <p:tgtEl>
                                          <p:spTgt spid="26640"/>
                                        </p:tgtEl>
                                        <p:attrNameLst>
                                          <p:attrName>style.visibility</p:attrName>
                                        </p:attrNameLst>
                                      </p:cBhvr>
                                      <p:to>
                                        <p:strVal val="visible"/>
                                      </p:to>
                                    </p:set>
                                    <p:animEffect transition="in" filter="wipe(left)">
                                      <p:cBhvr>
                                        <p:cTn id="7" dur="500"/>
                                        <p:tgtEl>
                                          <p:spTgt spid="26640"/>
                                        </p:tgtEl>
                                      </p:cBhvr>
                                    </p:animEffect>
                                  </p:childTnLst>
                                </p:cTn>
                              </p:par>
                              <p:par>
                                <p:cTn id="8" presetID="22" presetClass="entr" presetSubtype="8" fill="hold" grpId="0" nodeType="withEffect" nodePh="1">
                                  <p:stCondLst>
                                    <p:cond delay="0"/>
                                  </p:stCondLst>
                                  <p:endCondLst>
                                    <p:cond evt="begin" delay="0">
                                      <p:tn val="8"/>
                                    </p:cond>
                                  </p:endCondLst>
                                  <p:iterate type="wd">
                                    <p:tmPct val="16000"/>
                                  </p:iterate>
                                  <p:childTnLst>
                                    <p:set>
                                      <p:cBhvr>
                                        <p:cTn id="9" dur="1" fill="hold">
                                          <p:stCondLst>
                                            <p:cond delay="0"/>
                                          </p:stCondLst>
                                        </p:cTn>
                                        <p:tgtEl>
                                          <p:spTgt spid="26641"/>
                                        </p:tgtEl>
                                        <p:attrNameLst>
                                          <p:attrName>style.visibility</p:attrName>
                                        </p:attrNameLst>
                                      </p:cBhvr>
                                      <p:to>
                                        <p:strVal val="visible"/>
                                      </p:to>
                                    </p:set>
                                    <p:animEffect transition="in" filter="wipe(left)">
                                      <p:cBhvr>
                                        <p:cTn id="10" dur="500"/>
                                        <p:tgtEl>
                                          <p:spTgt spid="2664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6709"/>
                                        </p:tgtEl>
                                        <p:attrNameLst>
                                          <p:attrName>style.visibility</p:attrName>
                                        </p:attrNameLst>
                                      </p:cBhvr>
                                      <p:to>
                                        <p:strVal val="visible"/>
                                      </p:to>
                                    </p:set>
                                    <p:animEffect transition="in" filter="diamond(in)">
                                      <p:cBhvr>
                                        <p:cTn id="13" dur="2000"/>
                                        <p:tgtEl>
                                          <p:spTgt spid="26709"/>
                                        </p:tgtEl>
                                      </p:cBhvr>
                                    </p:animEffect>
                                  </p:childTnLst>
                                  <p:subTnLst>
                                    <p:audio>
                                      <p:cMediaNode>
                                        <p:cTn display="0" masterRel="sameClick">
                                          <p:stCondLst>
                                            <p:cond evt="begin" delay="0">
                                              <p:tn val="11"/>
                                            </p:cond>
                                          </p:stCondLst>
                                          <p:endCondLst>
                                            <p:cond evt="onStopAudio" delay="0">
                                              <p:tgtEl>
                                                <p:sldTgt/>
                                              </p:tgtEl>
                                            </p:cond>
                                          </p:endCondLst>
                                        </p:cTn>
                                        <p:tgtEl>
                                          <p:sndTgt r:embed="rId2" name="Nhac dua cau hoi.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6710"/>
                                        </p:tgtEl>
                                        <p:attrNameLst>
                                          <p:attrName>style.visibility</p:attrName>
                                        </p:attrNameLst>
                                      </p:cBhvr>
                                      <p:to>
                                        <p:strVal val="visible"/>
                                      </p:to>
                                    </p:set>
                                    <p:animEffect transition="in" filter="circle(in)">
                                      <p:cBhvr>
                                        <p:cTn id="18" dur="2000"/>
                                        <p:tgtEl>
                                          <p:spTgt spid="26710"/>
                                        </p:tgtEl>
                                      </p:cBhvr>
                                    </p:animEffect>
                                  </p:childTnLst>
                                  <p:subTnLst>
                                    <p:audio>
                                      <p:cMediaNode>
                                        <p:cTn display="0" masterRel="sameClick">
                                          <p:stCondLst>
                                            <p:cond evt="begin" delay="0">
                                              <p:tn val="16"/>
                                            </p:cond>
                                          </p:stCondLst>
                                          <p:endCondLst>
                                            <p:cond evt="onStopAudio" delay="0">
                                              <p:tgtEl>
                                                <p:sldTgt/>
                                              </p:tgtEl>
                                            </p:cond>
                                          </p:endCondLst>
                                        </p:cTn>
                                        <p:tgtEl>
                                          <p:sndTgt r:embed="rId3" name="ringin.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nodePh="1">
                                  <p:stCondLst>
                                    <p:cond delay="0"/>
                                  </p:stCondLst>
                                  <p:endCondLst>
                                    <p:cond evt="begin" delay="0">
                                      <p:tn val="21"/>
                                    </p:cond>
                                  </p:endCondLst>
                                  <p:iterate type="wd">
                                    <p:tmPct val="16000"/>
                                  </p:iterate>
                                  <p:childTnLst>
                                    <p:set>
                                      <p:cBhvr>
                                        <p:cTn id="22" dur="1" fill="hold">
                                          <p:stCondLst>
                                            <p:cond delay="0"/>
                                          </p:stCondLst>
                                        </p:cTn>
                                        <p:tgtEl>
                                          <p:spTgt spid="26643"/>
                                        </p:tgtEl>
                                        <p:attrNameLst>
                                          <p:attrName>style.visibility</p:attrName>
                                        </p:attrNameLst>
                                      </p:cBhvr>
                                      <p:to>
                                        <p:strVal val="visible"/>
                                      </p:to>
                                    </p:set>
                                    <p:animEffect transition="in" filter="wipe(left)">
                                      <p:cBhvr>
                                        <p:cTn id="23" dur="500"/>
                                        <p:tgtEl>
                                          <p:spTgt spid="266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1" presetClass="entr" presetSubtype="0" fill="hold" nodeType="clickEffect">
                                  <p:stCondLst>
                                    <p:cond delay="0"/>
                                  </p:stCondLst>
                                  <p:childTnLst>
                                    <p:set>
                                      <p:cBhvr>
                                        <p:cTn id="27" dur="1000">
                                          <p:stCondLst>
                                            <p:cond delay="0"/>
                                          </p:stCondLst>
                                        </p:cTn>
                                        <p:tgtEl>
                                          <p:spTgt spid="26653"/>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26653"/>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4"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nodePh="1">
                                  <p:stCondLst>
                                    <p:cond delay="0"/>
                                  </p:stCondLst>
                                  <p:endCondLst>
                                    <p:cond evt="begin" delay="0">
                                      <p:tn val="30"/>
                                    </p:cond>
                                  </p:endCondLst>
                                  <p:iterate type="wd">
                                    <p:tmPct val="16000"/>
                                  </p:iterate>
                                  <p:childTnLst>
                                    <p:set>
                                      <p:cBhvr>
                                        <p:cTn id="31" dur="1" fill="hold">
                                          <p:stCondLst>
                                            <p:cond delay="0"/>
                                          </p:stCondLst>
                                        </p:cTn>
                                        <p:tgtEl>
                                          <p:spTgt spid="26711"/>
                                        </p:tgtEl>
                                        <p:attrNameLst>
                                          <p:attrName>style.visibility</p:attrName>
                                        </p:attrNameLst>
                                      </p:cBhvr>
                                      <p:to>
                                        <p:strVal val="visible"/>
                                      </p:to>
                                    </p:set>
                                    <p:animEffect transition="in" filter="wipe(left)">
                                      <p:cBhvr>
                                        <p:cTn id="32" dur="500"/>
                                        <p:tgtEl>
                                          <p:spTgt spid="26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p:bldP spid="26641" grpId="0"/>
      <p:bldP spid="26643" grpId="0"/>
      <p:bldP spid="26709" grpId="0"/>
      <p:bldP spid="26710" grpId="0"/>
      <p:bldP spid="267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Text Box 11"/>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latin typeface="Times New Roman" pitchFamily="18" charset="0"/>
            </a:endParaRPr>
          </a:p>
        </p:txBody>
      </p:sp>
      <p:sp>
        <p:nvSpPr>
          <p:cNvPr id="14348" name="Text Box 12"/>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latin typeface="Times New Roman" pitchFamily="18" charset="0"/>
            </a:endParaRPr>
          </a:p>
        </p:txBody>
      </p:sp>
      <p:sp>
        <p:nvSpPr>
          <p:cNvPr id="14350" name="Text Box 14"/>
          <p:cNvSpPr txBox="1">
            <a:spLocks noChangeArrowheads="1"/>
          </p:cNvSpPr>
          <p:nvPr/>
        </p:nvSpPr>
        <p:spPr bwMode="auto">
          <a:xfrm>
            <a:off x="990600" y="1676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latin typeface="Times New Roman" pitchFamily="18" charset="0"/>
            </a:endParaRPr>
          </a:p>
        </p:txBody>
      </p:sp>
      <p:sp>
        <p:nvSpPr>
          <p:cNvPr id="14421" name="Text Box 85"/>
          <p:cNvSpPr txBox="1">
            <a:spLocks noChangeArrowheads="1"/>
          </p:cNvSpPr>
          <p:nvPr/>
        </p:nvSpPr>
        <p:spPr bwMode="auto">
          <a:xfrm>
            <a:off x="1143000" y="914400"/>
            <a:ext cx="73152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9900"/>
                </a:solidFill>
              </a:rPr>
              <a:t>3b/ Em đoán xem đây là những chữ gì?</a:t>
            </a:r>
          </a:p>
          <a:p>
            <a:pPr eaLnBrk="1" hangingPunct="1">
              <a:spcBef>
                <a:spcPct val="50000"/>
              </a:spcBef>
            </a:pPr>
            <a:r>
              <a:rPr lang="en-US" sz="2800" b="1">
                <a:solidFill>
                  <a:srgbClr val="FFFF00"/>
                </a:solidFill>
              </a:rPr>
              <a:t>	</a:t>
            </a:r>
            <a:r>
              <a:rPr lang="en-US" sz="2800" b="1">
                <a:solidFill>
                  <a:srgbClr val="FF0000"/>
                </a:solidFill>
              </a:rPr>
              <a:t>Bình thường dùng gọi chân tay</a:t>
            </a:r>
          </a:p>
          <a:p>
            <a:pPr eaLnBrk="1" hangingPunct="1">
              <a:spcBef>
                <a:spcPct val="50000"/>
              </a:spcBef>
            </a:pPr>
            <a:r>
              <a:rPr lang="en-US" sz="2800" b="1">
                <a:solidFill>
                  <a:srgbClr val="FF0000"/>
                </a:solidFill>
              </a:rPr>
              <a:t>Muốn có bút vẽ: thêm ngay dấu</a:t>
            </a:r>
            <a:r>
              <a:rPr lang="en-US" sz="2800" b="1" i="1">
                <a:solidFill>
                  <a:srgbClr val="FF0000"/>
                </a:solidFill>
              </a:rPr>
              <a:t> huyền</a:t>
            </a:r>
          </a:p>
          <a:p>
            <a:pPr eaLnBrk="1" hangingPunct="1">
              <a:spcBef>
                <a:spcPct val="50000"/>
              </a:spcBef>
            </a:pPr>
            <a:r>
              <a:rPr lang="en-US" sz="2800" b="1">
                <a:solidFill>
                  <a:srgbClr val="FF0000"/>
                </a:solidFill>
              </a:rPr>
              <a:t>	Thêm </a:t>
            </a:r>
            <a:r>
              <a:rPr lang="en-US" sz="2800" b="1" i="1">
                <a:solidFill>
                  <a:srgbClr val="FF0000"/>
                </a:solidFill>
              </a:rPr>
              <a:t>hỏi</a:t>
            </a:r>
            <a:r>
              <a:rPr lang="en-US" sz="2800" b="1">
                <a:solidFill>
                  <a:srgbClr val="FF0000"/>
                </a:solidFill>
              </a:rPr>
              <a:t> – làm bạn với kim</a:t>
            </a:r>
          </a:p>
          <a:p>
            <a:pPr eaLnBrk="1" hangingPunct="1">
              <a:spcBef>
                <a:spcPct val="50000"/>
              </a:spcBef>
            </a:pPr>
            <a:r>
              <a:rPr lang="en-US" sz="2800" b="1">
                <a:solidFill>
                  <a:srgbClr val="FF0000"/>
                </a:solidFill>
              </a:rPr>
              <a:t>Có dấu </a:t>
            </a:r>
            <a:r>
              <a:rPr lang="en-US" sz="2800" b="1" i="1">
                <a:solidFill>
                  <a:srgbClr val="FF0000"/>
                </a:solidFill>
              </a:rPr>
              <a:t>nặng</a:t>
            </a:r>
            <a:r>
              <a:rPr lang="en-US" sz="2800" b="1">
                <a:solidFill>
                  <a:srgbClr val="FF0000"/>
                </a:solidFill>
              </a:rPr>
              <a:t>, đúng người trên mình rồi.</a:t>
            </a:r>
          </a:p>
        </p:txBody>
      </p:sp>
      <p:sp>
        <p:nvSpPr>
          <p:cNvPr id="14422" name="Text Box 86"/>
          <p:cNvSpPr txBox="1">
            <a:spLocks noChangeArrowheads="1"/>
          </p:cNvSpPr>
          <p:nvPr/>
        </p:nvSpPr>
        <p:spPr bwMode="auto">
          <a:xfrm>
            <a:off x="1524000" y="4572000"/>
            <a:ext cx="579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003399"/>
                </a:solidFill>
              </a:rPr>
              <a:t>Lời giải: Chi – chì – chỉ - chị</a:t>
            </a:r>
          </a:p>
        </p:txBody>
      </p:sp>
      <p:pic>
        <p:nvPicPr>
          <p:cNvPr id="17415" name="Picture 87" descr="Picture15">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7" descr="Picture15">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91200"/>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361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nodePh="1">
                                  <p:stCondLst>
                                    <p:cond delay="0"/>
                                  </p:stCondLst>
                                  <p:endCondLst>
                                    <p:cond evt="begin" delay="0">
                                      <p:tn val="5"/>
                                    </p:cond>
                                  </p:endCondLst>
                                  <p:iterate type="wd">
                                    <p:tmPct val="16000"/>
                                  </p:iterate>
                                  <p:childTnLst>
                                    <p:set>
                                      <p:cBhvr>
                                        <p:cTn id="6" dur="1" fill="hold">
                                          <p:stCondLst>
                                            <p:cond delay="0"/>
                                          </p:stCondLst>
                                        </p:cTn>
                                        <p:tgtEl>
                                          <p:spTgt spid="14347"/>
                                        </p:tgtEl>
                                        <p:attrNameLst>
                                          <p:attrName>style.visibility</p:attrName>
                                        </p:attrNameLst>
                                      </p:cBhvr>
                                      <p:to>
                                        <p:strVal val="visible"/>
                                      </p:to>
                                    </p:set>
                                    <p:animEffect transition="in" filter="wipe(left)">
                                      <p:cBhvr>
                                        <p:cTn id="7" dur="500"/>
                                        <p:tgtEl>
                                          <p:spTgt spid="14347"/>
                                        </p:tgtEl>
                                      </p:cBhvr>
                                    </p:animEffect>
                                  </p:childTnLst>
                                </p:cTn>
                              </p:par>
                              <p:par>
                                <p:cTn id="8" presetID="22" presetClass="entr" presetSubtype="8" fill="hold" grpId="0" nodeType="withEffect" nodePh="1">
                                  <p:stCondLst>
                                    <p:cond delay="0"/>
                                  </p:stCondLst>
                                  <p:endCondLst>
                                    <p:cond evt="begin" delay="0">
                                      <p:tn val="8"/>
                                    </p:cond>
                                  </p:endCondLst>
                                  <p:iterate type="wd">
                                    <p:tmPct val="16000"/>
                                  </p:iterate>
                                  <p:childTnLst>
                                    <p:set>
                                      <p:cBhvr>
                                        <p:cTn id="9" dur="1" fill="hold">
                                          <p:stCondLst>
                                            <p:cond delay="0"/>
                                          </p:stCondLst>
                                        </p:cTn>
                                        <p:tgtEl>
                                          <p:spTgt spid="14348"/>
                                        </p:tgtEl>
                                        <p:attrNameLst>
                                          <p:attrName>style.visibility</p:attrName>
                                        </p:attrNameLst>
                                      </p:cBhvr>
                                      <p:to>
                                        <p:strVal val="visible"/>
                                      </p:to>
                                    </p:set>
                                    <p:animEffect transition="in" filter="wipe(left)">
                                      <p:cBhvr>
                                        <p:cTn id="10" dur="500"/>
                                        <p:tgtEl>
                                          <p:spTgt spid="1434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4421"/>
                                        </p:tgtEl>
                                        <p:attrNameLst>
                                          <p:attrName>style.visibility</p:attrName>
                                        </p:attrNameLst>
                                      </p:cBhvr>
                                      <p:to>
                                        <p:strVal val="visible"/>
                                      </p:to>
                                    </p:set>
                                    <p:animEffect transition="in" filter="circle(in)">
                                      <p:cBhvr>
                                        <p:cTn id="13" dur="2000"/>
                                        <p:tgtEl>
                                          <p:spTgt spid="144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422"/>
                                        </p:tgtEl>
                                        <p:attrNameLst>
                                          <p:attrName>style.visibility</p:attrName>
                                        </p:attrNameLst>
                                      </p:cBhvr>
                                      <p:to>
                                        <p:strVal val="visible"/>
                                      </p:to>
                                    </p:set>
                                    <p:animEffect transition="in" filter="blinds(horizontal)">
                                      <p:cBhvr>
                                        <p:cTn id="18" dur="500"/>
                                        <p:tgtEl>
                                          <p:spTgt spid="14422"/>
                                        </p:tgtEl>
                                      </p:cBhvr>
                                    </p:animEffect>
                                  </p:childTnLst>
                                  <p:subTnLst>
                                    <p:audio>
                                      <p:cMediaNode>
                                        <p:cTn display="0" masterRel="sameClick">
                                          <p:stCondLst>
                                            <p:cond evt="begin" delay="0">
                                              <p:tn val="16"/>
                                            </p:cond>
                                          </p:stCondLst>
                                          <p:endCondLst>
                                            <p:cond evt="onStopAudio" delay="0">
                                              <p:tgtEl>
                                                <p:sldTgt/>
                                              </p:tgtEl>
                                            </p:cond>
                                          </p:endCondLst>
                                        </p:cTn>
                                        <p:tgtEl>
                                          <p:sndTgt r:embed="rId2" name="ringin.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nodePh="1">
                                  <p:stCondLst>
                                    <p:cond delay="0"/>
                                  </p:stCondLst>
                                  <p:endCondLst>
                                    <p:cond evt="begin" delay="0">
                                      <p:tn val="21"/>
                                    </p:cond>
                                  </p:endCondLst>
                                  <p:iterate type="wd">
                                    <p:tmPct val="16000"/>
                                  </p:iterate>
                                  <p:childTnLst>
                                    <p:set>
                                      <p:cBhvr>
                                        <p:cTn id="22" dur="1" fill="hold">
                                          <p:stCondLst>
                                            <p:cond delay="0"/>
                                          </p:stCondLst>
                                        </p:cTn>
                                        <p:tgtEl>
                                          <p:spTgt spid="14350"/>
                                        </p:tgtEl>
                                        <p:attrNameLst>
                                          <p:attrName>style.visibility</p:attrName>
                                        </p:attrNameLst>
                                      </p:cBhvr>
                                      <p:to>
                                        <p:strVal val="visible"/>
                                      </p:to>
                                    </p:set>
                                    <p:animEffect transition="in" filter="wipe(left)">
                                      <p:cBhvr>
                                        <p:cTn id="23" dur="5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p:bldP spid="14348" grpId="0"/>
      <p:bldP spid="14350" grpId="0"/>
      <p:bldP spid="14421" grpId="0"/>
      <p:bldP spid="144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Text Box 4"/>
          <p:cNvSpPr txBox="1">
            <a:spLocks noChangeArrowheads="1"/>
          </p:cNvSpPr>
          <p:nvPr/>
        </p:nvSpPr>
        <p:spPr bwMode="auto">
          <a:xfrm>
            <a:off x="-7448550" y="6278563"/>
            <a:ext cx="15449550" cy="579437"/>
          </a:xfrm>
          <a:prstGeom prst="rect">
            <a:avLst/>
          </a:prstGeom>
          <a:noFill/>
          <a:ln w="9525">
            <a:noFill/>
            <a:miter lim="800000"/>
            <a:headEnd/>
            <a:tailEnd/>
          </a:ln>
        </p:spPr>
        <p:txBody>
          <a:bodyPr>
            <a:spAutoFit/>
          </a:bodyPr>
          <a:lstStyle/>
          <a:p>
            <a:endParaRPr lang="en-US" sz="3200">
              <a:latin typeface=".VnAristote" pitchFamily="34" charset="0"/>
            </a:endParaRPr>
          </a:p>
        </p:txBody>
      </p:sp>
      <p:pic>
        <p:nvPicPr>
          <p:cNvPr id="25603" name="Picture 5" descr="162"/>
          <p:cNvPicPr>
            <a:picLocks noChangeAspect="1" noChangeArrowheads="1" noCrop="1"/>
          </p:cNvPicPr>
          <p:nvPr/>
        </p:nvPicPr>
        <p:blipFill>
          <a:blip r:embed="rId2"/>
          <a:srcRect/>
          <a:stretch>
            <a:fillRect/>
          </a:stretch>
        </p:blipFill>
        <p:spPr bwMode="auto">
          <a:xfrm rot="1624062">
            <a:off x="2438400" y="1905000"/>
            <a:ext cx="609600" cy="457200"/>
          </a:xfrm>
          <a:prstGeom prst="rect">
            <a:avLst/>
          </a:prstGeom>
          <a:noFill/>
          <a:ln w="9525">
            <a:noFill/>
            <a:miter lim="800000"/>
            <a:headEnd/>
            <a:tailEnd/>
          </a:ln>
        </p:spPr>
      </p:pic>
      <p:pic>
        <p:nvPicPr>
          <p:cNvPr id="25604" name="Picture 8" descr="162"/>
          <p:cNvPicPr>
            <a:picLocks noChangeAspect="1" noChangeArrowheads="1" noCrop="1"/>
          </p:cNvPicPr>
          <p:nvPr/>
        </p:nvPicPr>
        <p:blipFill>
          <a:blip r:embed="rId2"/>
          <a:srcRect/>
          <a:stretch>
            <a:fillRect/>
          </a:stretch>
        </p:blipFill>
        <p:spPr bwMode="auto">
          <a:xfrm rot="1624062">
            <a:off x="3810000" y="990600"/>
            <a:ext cx="609600" cy="457200"/>
          </a:xfrm>
          <a:prstGeom prst="rect">
            <a:avLst/>
          </a:prstGeom>
          <a:noFill/>
          <a:ln w="9525">
            <a:noFill/>
            <a:miter lim="800000"/>
            <a:headEnd/>
            <a:tailEnd/>
          </a:ln>
        </p:spPr>
      </p:pic>
      <p:pic>
        <p:nvPicPr>
          <p:cNvPr id="25605" name="Picture 9" descr="162"/>
          <p:cNvPicPr>
            <a:picLocks noChangeAspect="1" noChangeArrowheads="1" noCrop="1"/>
          </p:cNvPicPr>
          <p:nvPr/>
        </p:nvPicPr>
        <p:blipFill>
          <a:blip r:embed="rId2"/>
          <a:srcRect/>
          <a:stretch>
            <a:fillRect/>
          </a:stretch>
        </p:blipFill>
        <p:spPr bwMode="auto">
          <a:xfrm rot="1624062">
            <a:off x="3657600" y="2057400"/>
            <a:ext cx="609600" cy="457200"/>
          </a:xfrm>
          <a:prstGeom prst="rect">
            <a:avLst/>
          </a:prstGeom>
          <a:noFill/>
          <a:ln w="9525">
            <a:noFill/>
            <a:miter lim="800000"/>
            <a:headEnd/>
            <a:tailEnd/>
          </a:ln>
        </p:spPr>
      </p:pic>
      <p:pic>
        <p:nvPicPr>
          <p:cNvPr id="25606" name="Picture 10" descr="162"/>
          <p:cNvPicPr>
            <a:picLocks noChangeAspect="1" noChangeArrowheads="1" noCrop="1"/>
          </p:cNvPicPr>
          <p:nvPr/>
        </p:nvPicPr>
        <p:blipFill>
          <a:blip r:embed="rId2"/>
          <a:srcRect/>
          <a:stretch>
            <a:fillRect/>
          </a:stretch>
        </p:blipFill>
        <p:spPr bwMode="auto">
          <a:xfrm rot="1624062">
            <a:off x="4419600" y="2362200"/>
            <a:ext cx="609600" cy="457200"/>
          </a:xfrm>
          <a:prstGeom prst="rect">
            <a:avLst/>
          </a:prstGeom>
          <a:noFill/>
          <a:ln w="9525">
            <a:noFill/>
            <a:miter lim="800000"/>
            <a:headEnd/>
            <a:tailEnd/>
          </a:ln>
        </p:spPr>
      </p:pic>
      <p:pic>
        <p:nvPicPr>
          <p:cNvPr id="25607" name="Picture 11" descr="162"/>
          <p:cNvPicPr>
            <a:picLocks noChangeAspect="1" noChangeArrowheads="1" noCrop="1"/>
          </p:cNvPicPr>
          <p:nvPr/>
        </p:nvPicPr>
        <p:blipFill>
          <a:blip r:embed="rId2"/>
          <a:srcRect/>
          <a:stretch>
            <a:fillRect/>
          </a:stretch>
        </p:blipFill>
        <p:spPr bwMode="auto">
          <a:xfrm rot="1624062">
            <a:off x="5257800" y="1066800"/>
            <a:ext cx="609600" cy="457200"/>
          </a:xfrm>
          <a:prstGeom prst="rect">
            <a:avLst/>
          </a:prstGeom>
          <a:noFill/>
          <a:ln w="9525">
            <a:noFill/>
            <a:miter lim="800000"/>
            <a:headEnd/>
            <a:tailEnd/>
          </a:ln>
        </p:spPr>
      </p:pic>
      <p:pic>
        <p:nvPicPr>
          <p:cNvPr id="25608" name="Picture 12" descr="162"/>
          <p:cNvPicPr>
            <a:picLocks noChangeAspect="1" noChangeArrowheads="1" noCrop="1"/>
          </p:cNvPicPr>
          <p:nvPr/>
        </p:nvPicPr>
        <p:blipFill>
          <a:blip r:embed="rId2"/>
          <a:srcRect/>
          <a:stretch>
            <a:fillRect/>
          </a:stretch>
        </p:blipFill>
        <p:spPr bwMode="auto">
          <a:xfrm rot="1624062">
            <a:off x="5867400" y="2438400"/>
            <a:ext cx="609600" cy="457200"/>
          </a:xfrm>
          <a:prstGeom prst="rect">
            <a:avLst/>
          </a:prstGeom>
          <a:noFill/>
          <a:ln w="9525">
            <a:noFill/>
            <a:miter lim="800000"/>
            <a:headEnd/>
            <a:tailEnd/>
          </a:ln>
        </p:spPr>
      </p:pic>
      <p:pic>
        <p:nvPicPr>
          <p:cNvPr id="223247" name="Picture 15" descr="ImageXCA0OC5UE"/>
          <p:cNvPicPr>
            <a:picLocks noChangeAspect="1" noChangeArrowheads="1" noCrop="1"/>
          </p:cNvPicPr>
          <p:nvPr/>
        </p:nvPicPr>
        <p:blipFill>
          <a:blip r:embed="rId3">
            <a:lum bright="-66000" contrast="-34000"/>
          </a:blip>
          <a:srcRect/>
          <a:stretch>
            <a:fillRect/>
          </a:stretch>
        </p:blipFill>
        <p:spPr bwMode="auto">
          <a:xfrm rot="342507" flipH="1">
            <a:off x="3352800" y="4495800"/>
            <a:ext cx="1295400" cy="865188"/>
          </a:xfrm>
          <a:prstGeom prst="rect">
            <a:avLst/>
          </a:prstGeom>
          <a:noFill/>
          <a:ln w="9525">
            <a:noFill/>
            <a:miter lim="800000"/>
            <a:headEnd/>
            <a:tailEnd/>
          </a:ln>
        </p:spPr>
      </p:pic>
      <p:pic>
        <p:nvPicPr>
          <p:cNvPr id="223248" name="Picture 16" descr="ImageXCA0OC5UE"/>
          <p:cNvPicPr>
            <a:picLocks noChangeAspect="1" noChangeArrowheads="1" noCrop="1"/>
          </p:cNvPicPr>
          <p:nvPr/>
        </p:nvPicPr>
        <p:blipFill>
          <a:blip r:embed="rId3">
            <a:lum bright="-66000" contrast="-34000"/>
          </a:blip>
          <a:srcRect/>
          <a:stretch>
            <a:fillRect/>
          </a:stretch>
        </p:blipFill>
        <p:spPr bwMode="auto">
          <a:xfrm rot="342507">
            <a:off x="4611688" y="4557713"/>
            <a:ext cx="1295400" cy="865187"/>
          </a:xfrm>
          <a:prstGeom prst="rect">
            <a:avLst/>
          </a:prstGeom>
          <a:noFill/>
          <a:ln w="9525">
            <a:noFill/>
            <a:miter lim="800000"/>
            <a:headEnd/>
            <a:tailEnd/>
          </a:ln>
        </p:spPr>
      </p:pic>
      <p:pic>
        <p:nvPicPr>
          <p:cNvPr id="25611" name="Picture 11" descr="Fireworks-07-june[1]"/>
          <p:cNvPicPr>
            <a:picLocks noChangeAspect="1" noChangeArrowheads="1"/>
          </p:cNvPicPr>
          <p:nvPr/>
        </p:nvPicPr>
        <p:blipFill>
          <a:blip r:embed="rId4"/>
          <a:srcRect/>
          <a:stretch>
            <a:fillRect/>
          </a:stretch>
        </p:blipFill>
        <p:spPr bwMode="auto">
          <a:xfrm>
            <a:off x="0" y="4038600"/>
            <a:ext cx="2895600" cy="2209800"/>
          </a:xfrm>
          <a:prstGeom prst="rect">
            <a:avLst/>
          </a:prstGeom>
          <a:noFill/>
          <a:ln w="9525">
            <a:noFill/>
            <a:miter lim="800000"/>
            <a:headEnd/>
            <a:tailEnd/>
          </a:ln>
        </p:spPr>
      </p:pic>
      <p:pic>
        <p:nvPicPr>
          <p:cNvPr id="25612" name="Picture 11" descr="Fireworks-07-june[1]"/>
          <p:cNvPicPr>
            <a:picLocks noChangeAspect="1" noChangeArrowheads="1"/>
          </p:cNvPicPr>
          <p:nvPr/>
        </p:nvPicPr>
        <p:blipFill>
          <a:blip r:embed="rId4"/>
          <a:srcRect/>
          <a:stretch>
            <a:fillRect/>
          </a:stretch>
        </p:blipFill>
        <p:spPr bwMode="auto">
          <a:xfrm>
            <a:off x="6248400" y="4114800"/>
            <a:ext cx="2895600" cy="2209800"/>
          </a:xfrm>
          <a:prstGeom prst="rect">
            <a:avLst/>
          </a:prstGeom>
          <a:noFill/>
          <a:ln w="9525">
            <a:noFill/>
            <a:miter lim="800000"/>
            <a:headEnd/>
            <a:tailEnd/>
          </a:ln>
        </p:spPr>
      </p:pic>
      <p:sp>
        <p:nvSpPr>
          <p:cNvPr id="25613" name="WordArt 18"/>
          <p:cNvSpPr>
            <a:spLocks noChangeArrowheads="1" noChangeShapeType="1" noTextEdit="1"/>
          </p:cNvSpPr>
          <p:nvPr/>
        </p:nvSpPr>
        <p:spPr bwMode="auto">
          <a:xfrm>
            <a:off x="1295400" y="1143000"/>
            <a:ext cx="6705600" cy="43434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TẠM BiỆT</a:t>
            </a:r>
          </a:p>
          <a:p>
            <a:pPr algn="ctr"/>
            <a:r>
              <a:rPr lang="en-US" sz="3600" b="1" kern="10">
                <a:ln w="9525">
                  <a:round/>
                  <a:headEnd/>
                  <a:tailEnd/>
                </a:ln>
                <a:gradFill rotWithShape="1">
                  <a:gsLst>
                    <a:gs pos="0">
                      <a:srgbClr val="FFE701"/>
                    </a:gs>
                    <a:gs pos="100000">
                      <a:srgbClr val="FE3E02"/>
                    </a:gs>
                  </a:gsLst>
                  <a:lin ang="5400000" scaled="1"/>
                </a:gradFill>
                <a:latin typeface="Impact"/>
              </a:rPr>
              <a:t> CÁC EM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10000" fill="hold" grpId="0" nodeType="withEffect" nodePh="1">
                                  <p:stCondLst>
                                    <p:cond delay="0"/>
                                  </p:stCondLst>
                                  <p:endCondLst>
                                    <p:cond evt="begin" delay="0">
                                      <p:tn val="5"/>
                                    </p:cond>
                                  </p:endCondLst>
                                  <p:childTnLst>
                                    <p:set>
                                      <p:cBhvr>
                                        <p:cTn id="6" dur="1" fill="hold">
                                          <p:stCondLst>
                                            <p:cond delay="0"/>
                                          </p:stCondLst>
                                        </p:cTn>
                                        <p:tgtEl>
                                          <p:spTgt spid="223236"/>
                                        </p:tgtEl>
                                        <p:attrNameLst>
                                          <p:attrName>style.visibility</p:attrName>
                                        </p:attrNameLst>
                                      </p:cBhvr>
                                      <p:to>
                                        <p:strVal val="visible"/>
                                      </p:to>
                                    </p:set>
                                    <p:anim calcmode="lin" valueType="num">
                                      <p:cBhvr additive="base">
                                        <p:cTn id="7" dur="25000" fill="hold"/>
                                        <p:tgtEl>
                                          <p:spTgt spid="223236"/>
                                        </p:tgtEl>
                                        <p:attrNameLst>
                                          <p:attrName>ppt_x</p:attrName>
                                        </p:attrNameLst>
                                      </p:cBhvr>
                                      <p:tavLst>
                                        <p:tav tm="0">
                                          <p:val>
                                            <p:strVal val="1+#ppt_w/2"/>
                                          </p:val>
                                        </p:tav>
                                        <p:tav tm="100000">
                                          <p:val>
                                            <p:strVal val="#ppt_x"/>
                                          </p:val>
                                        </p:tav>
                                      </p:tavLst>
                                    </p:anim>
                                    <p:anim calcmode="lin" valueType="num">
                                      <p:cBhvr additive="base">
                                        <p:cTn id="8" dur="25000" fill="hold"/>
                                        <p:tgtEl>
                                          <p:spTgt spid="2232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2" fill="hold" nodeType="clickEffect">
                                  <p:stCondLst>
                                    <p:cond delay="0"/>
                                  </p:stCondLst>
                                  <p:childTnLst>
                                    <p:anim calcmode="lin" valueType="num">
                                      <p:cBhvr additive="base">
                                        <p:cTn id="12" dur="5000"/>
                                        <p:tgtEl>
                                          <p:spTgt spid="223247"/>
                                        </p:tgtEl>
                                        <p:attrNameLst>
                                          <p:attrName>ppt_x</p:attrName>
                                        </p:attrNameLst>
                                      </p:cBhvr>
                                      <p:tavLst>
                                        <p:tav tm="0">
                                          <p:val>
                                            <p:strVal val="ppt_x"/>
                                          </p:val>
                                        </p:tav>
                                        <p:tav tm="100000">
                                          <p:val>
                                            <p:strVal val="0-ppt_w/2"/>
                                          </p:val>
                                        </p:tav>
                                      </p:tavLst>
                                    </p:anim>
                                    <p:anim calcmode="lin" valueType="num">
                                      <p:cBhvr additive="base">
                                        <p:cTn id="13" dur="5000"/>
                                        <p:tgtEl>
                                          <p:spTgt spid="223247"/>
                                        </p:tgtEl>
                                        <p:attrNameLst>
                                          <p:attrName>ppt_y</p:attrName>
                                        </p:attrNameLst>
                                      </p:cBhvr>
                                      <p:tavLst>
                                        <p:tav tm="0">
                                          <p:val>
                                            <p:strVal val="ppt_y"/>
                                          </p:val>
                                        </p:tav>
                                        <p:tav tm="100000">
                                          <p:val>
                                            <p:strVal val="1+ppt_h/2"/>
                                          </p:val>
                                        </p:tav>
                                      </p:tavLst>
                                    </p:anim>
                                    <p:set>
                                      <p:cBhvr>
                                        <p:cTn id="14" dur="1" fill="hold">
                                          <p:stCondLst>
                                            <p:cond delay="4999"/>
                                          </p:stCondLst>
                                        </p:cTn>
                                        <p:tgtEl>
                                          <p:spTgt spid="22324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12" fill="hold" nodeType="clickEffect">
                                  <p:stCondLst>
                                    <p:cond delay="0"/>
                                  </p:stCondLst>
                                  <p:childTnLst>
                                    <p:anim calcmode="lin" valueType="num">
                                      <p:cBhvr additive="base">
                                        <p:cTn id="18" dur="5000"/>
                                        <p:tgtEl>
                                          <p:spTgt spid="223248"/>
                                        </p:tgtEl>
                                        <p:attrNameLst>
                                          <p:attrName>ppt_x</p:attrName>
                                        </p:attrNameLst>
                                      </p:cBhvr>
                                      <p:tavLst>
                                        <p:tav tm="0">
                                          <p:val>
                                            <p:strVal val="ppt_x"/>
                                          </p:val>
                                        </p:tav>
                                        <p:tav tm="100000">
                                          <p:val>
                                            <p:strVal val="0-ppt_w/2"/>
                                          </p:val>
                                        </p:tav>
                                      </p:tavLst>
                                    </p:anim>
                                    <p:anim calcmode="lin" valueType="num">
                                      <p:cBhvr additive="base">
                                        <p:cTn id="19" dur="5000"/>
                                        <p:tgtEl>
                                          <p:spTgt spid="223248"/>
                                        </p:tgtEl>
                                        <p:attrNameLst>
                                          <p:attrName>ppt_y</p:attrName>
                                        </p:attrNameLst>
                                      </p:cBhvr>
                                      <p:tavLst>
                                        <p:tav tm="0">
                                          <p:val>
                                            <p:strVal val="ppt_y"/>
                                          </p:val>
                                        </p:tav>
                                        <p:tav tm="100000">
                                          <p:val>
                                            <p:strVal val="1+ppt_h/2"/>
                                          </p:val>
                                        </p:tav>
                                      </p:tavLst>
                                    </p:anim>
                                    <p:set>
                                      <p:cBhvr>
                                        <p:cTn id="20" dur="1" fill="hold">
                                          <p:stCondLst>
                                            <p:cond delay="4999"/>
                                          </p:stCondLst>
                                        </p:cTn>
                                        <p:tgtEl>
                                          <p:spTgt spid="2232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914400" y="1219200"/>
            <a:ext cx="7772400" cy="4114800"/>
            <a:chOff x="912" y="864"/>
            <a:chExt cx="3312" cy="1008"/>
          </a:xfrm>
        </p:grpSpPr>
        <p:pic>
          <p:nvPicPr>
            <p:cNvPr id="5131" name="Picture 64" descr="2b"/>
            <p:cNvPicPr>
              <a:picLocks noChangeAspect="1" noChangeArrowheads="1" noCrop="1"/>
            </p:cNvPicPr>
            <p:nvPr/>
          </p:nvPicPr>
          <p:blipFill>
            <a:blip r:embed="rId2"/>
            <a:srcRect/>
            <a:stretch>
              <a:fillRect/>
            </a:stretch>
          </p:blipFill>
          <p:spPr bwMode="auto">
            <a:xfrm>
              <a:off x="912" y="864"/>
              <a:ext cx="981" cy="1008"/>
            </a:xfrm>
            <a:prstGeom prst="rect">
              <a:avLst/>
            </a:prstGeom>
            <a:noFill/>
            <a:ln w="9525">
              <a:noFill/>
              <a:miter lim="800000"/>
              <a:headEnd/>
              <a:tailEnd/>
            </a:ln>
          </p:spPr>
        </p:pic>
        <p:pic>
          <p:nvPicPr>
            <p:cNvPr id="5132" name="Picture 65" descr="KTBC"/>
            <p:cNvPicPr>
              <a:picLocks noChangeAspect="1" noChangeArrowheads="1" noCrop="1"/>
            </p:cNvPicPr>
            <p:nvPr/>
          </p:nvPicPr>
          <p:blipFill>
            <a:blip r:embed="rId3"/>
            <a:srcRect/>
            <a:stretch>
              <a:fillRect/>
            </a:stretch>
          </p:blipFill>
          <p:spPr bwMode="auto">
            <a:xfrm>
              <a:off x="1872" y="960"/>
              <a:ext cx="2352" cy="432"/>
            </a:xfrm>
            <a:prstGeom prst="rect">
              <a:avLst/>
            </a:prstGeom>
            <a:noFill/>
            <a:ln w="9525">
              <a:noFill/>
              <a:miter lim="800000"/>
              <a:headEnd/>
              <a:tailEnd/>
            </a:ln>
          </p:spPr>
        </p:pic>
      </p:grpSp>
      <p:grpSp>
        <p:nvGrpSpPr>
          <p:cNvPr id="3" name="Group 5"/>
          <p:cNvGrpSpPr>
            <a:grpSpLocks/>
          </p:cNvGrpSpPr>
          <p:nvPr/>
        </p:nvGrpSpPr>
        <p:grpSpPr bwMode="auto">
          <a:xfrm>
            <a:off x="0" y="0"/>
            <a:ext cx="9144000" cy="6858000"/>
            <a:chOff x="8" y="0"/>
            <a:chExt cx="5760" cy="4320"/>
          </a:xfrm>
        </p:grpSpPr>
        <p:pic>
          <p:nvPicPr>
            <p:cNvPr id="5124" name="Picture 6" descr="GRANS024"/>
            <p:cNvPicPr>
              <a:picLocks noChangeAspect="1" noChangeArrowheads="1"/>
            </p:cNvPicPr>
            <p:nvPr/>
          </p:nvPicPr>
          <p:blipFill>
            <a:blip r:embed="rId4"/>
            <a:srcRect/>
            <a:stretch>
              <a:fillRect/>
            </a:stretch>
          </p:blipFill>
          <p:spPr bwMode="auto">
            <a:xfrm rot="531882" flipH="1">
              <a:off x="4848" y="3394"/>
              <a:ext cx="912" cy="926"/>
            </a:xfrm>
            <a:prstGeom prst="rect">
              <a:avLst/>
            </a:prstGeom>
            <a:noFill/>
            <a:ln w="9525">
              <a:noFill/>
              <a:miter lim="800000"/>
              <a:headEnd/>
              <a:tailEnd/>
            </a:ln>
          </p:spPr>
        </p:pic>
        <p:pic>
          <p:nvPicPr>
            <p:cNvPr id="5125" name="Picture 7" descr="GRANS024"/>
            <p:cNvPicPr>
              <a:picLocks noChangeAspect="1" noChangeArrowheads="1"/>
            </p:cNvPicPr>
            <p:nvPr/>
          </p:nvPicPr>
          <p:blipFill>
            <a:blip r:embed="rId4"/>
            <a:srcRect/>
            <a:stretch>
              <a:fillRect/>
            </a:stretch>
          </p:blipFill>
          <p:spPr bwMode="auto">
            <a:xfrm rot="465066">
              <a:off x="96" y="3394"/>
              <a:ext cx="961" cy="926"/>
            </a:xfrm>
            <a:prstGeom prst="rect">
              <a:avLst/>
            </a:prstGeom>
            <a:noFill/>
            <a:ln w="9525">
              <a:noFill/>
              <a:miter lim="800000"/>
              <a:headEnd/>
              <a:tailEnd/>
            </a:ln>
          </p:spPr>
        </p:pic>
        <p:grpSp>
          <p:nvGrpSpPr>
            <p:cNvPr id="4" name="Group 8"/>
            <p:cNvGrpSpPr>
              <a:grpSpLocks/>
            </p:cNvGrpSpPr>
            <p:nvPr/>
          </p:nvGrpSpPr>
          <p:grpSpPr bwMode="auto">
            <a:xfrm>
              <a:off x="8" y="0"/>
              <a:ext cx="5760" cy="4320"/>
              <a:chOff x="672" y="0"/>
              <a:chExt cx="5760" cy="4320"/>
            </a:xfrm>
          </p:grpSpPr>
          <p:pic>
            <p:nvPicPr>
              <p:cNvPr id="5127" name="Picture 9" descr="BD21325_"/>
              <p:cNvPicPr>
                <a:picLocks noChangeAspect="1" noChangeArrowheads="1"/>
              </p:cNvPicPr>
              <p:nvPr/>
            </p:nvPicPr>
            <p:blipFill>
              <a:blip r:embed="rId5"/>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5128" name="Picture 10" descr="BD21325_"/>
              <p:cNvPicPr>
                <a:picLocks noChangeAspect="1" noChangeArrowheads="1"/>
              </p:cNvPicPr>
              <p:nvPr/>
            </p:nvPicPr>
            <p:blipFill>
              <a:blip r:embed="rId5"/>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5129" name="Picture 11" descr="BD21325_"/>
              <p:cNvPicPr>
                <a:picLocks noChangeAspect="1" noChangeArrowheads="1"/>
              </p:cNvPicPr>
              <p:nvPr/>
            </p:nvPicPr>
            <p:blipFill>
              <a:blip r:embed="rId6"/>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5130" name="Picture 12" descr="BD21325_"/>
              <p:cNvPicPr>
                <a:picLocks noChangeAspect="1" noChangeArrowheads="1"/>
              </p:cNvPicPr>
              <p:nvPr/>
            </p:nvPicPr>
            <p:blipFill>
              <a:blip r:embed="rId6"/>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1" y="15668"/>
            <a:ext cx="9147511" cy="6842332"/>
          </a:xfrm>
          <a:prstGeom prst="rect">
            <a:avLst/>
          </a:prstGeom>
        </p:spPr>
      </p:pic>
      <p:sp>
        <p:nvSpPr>
          <p:cNvPr id="5" name="TextBox 4"/>
          <p:cNvSpPr txBox="1"/>
          <p:nvPr/>
        </p:nvSpPr>
        <p:spPr>
          <a:xfrm>
            <a:off x="1691680" y="2502423"/>
            <a:ext cx="793794" cy="923330"/>
          </a:xfrm>
          <a:prstGeom prst="rect">
            <a:avLst/>
          </a:prstGeom>
          <a:noFill/>
        </p:spPr>
        <p:txBody>
          <a:bodyPr wrap="square" rtlCol="0">
            <a:spAutoFit/>
          </a:bodyPr>
          <a:lstStyle/>
          <a:p>
            <a:r>
              <a:rPr lang="vi-VN" sz="5400" b="1" dirty="0">
                <a:solidFill>
                  <a:srgbClr val="FF0000"/>
                </a:solidFill>
              </a:rPr>
              <a:t>K</a:t>
            </a:r>
            <a:endParaRPr lang="en-US" sz="5400" b="1" dirty="0">
              <a:solidFill>
                <a:srgbClr val="FF0000"/>
              </a:solidFill>
            </a:endParaRPr>
          </a:p>
        </p:txBody>
      </p:sp>
      <p:sp>
        <p:nvSpPr>
          <p:cNvPr id="6" name="TextBox 5"/>
          <p:cNvSpPr txBox="1"/>
          <p:nvPr/>
        </p:nvSpPr>
        <p:spPr>
          <a:xfrm>
            <a:off x="2240814" y="2643936"/>
            <a:ext cx="793794" cy="830997"/>
          </a:xfrm>
          <a:prstGeom prst="rect">
            <a:avLst/>
          </a:prstGeom>
          <a:noFill/>
        </p:spPr>
        <p:txBody>
          <a:bodyPr wrap="square" rtlCol="0">
            <a:spAutoFit/>
          </a:bodyPr>
          <a:lstStyle/>
          <a:p>
            <a:r>
              <a:rPr lang="vi-VN" sz="4800" b="1" dirty="0" smtClean="0">
                <a:solidFill>
                  <a:srgbClr val="FFC000"/>
                </a:solidFill>
              </a:rPr>
              <a:t>H</a:t>
            </a:r>
            <a:endParaRPr lang="en-US" sz="4800" b="1" dirty="0">
              <a:solidFill>
                <a:srgbClr val="FFC000"/>
              </a:solidFill>
            </a:endParaRPr>
          </a:p>
        </p:txBody>
      </p:sp>
      <p:sp>
        <p:nvSpPr>
          <p:cNvPr id="7" name="TextBox 6"/>
          <p:cNvSpPr txBox="1"/>
          <p:nvPr/>
        </p:nvSpPr>
        <p:spPr>
          <a:xfrm>
            <a:off x="2627784" y="2911372"/>
            <a:ext cx="793794" cy="707886"/>
          </a:xfrm>
          <a:prstGeom prst="rect">
            <a:avLst/>
          </a:prstGeom>
          <a:noFill/>
        </p:spPr>
        <p:txBody>
          <a:bodyPr wrap="square" rtlCol="0">
            <a:spAutoFit/>
          </a:bodyPr>
          <a:lstStyle/>
          <a:p>
            <a:r>
              <a:rPr lang="vi-VN" sz="4000" b="1" dirty="0">
                <a:solidFill>
                  <a:srgbClr val="C00000"/>
                </a:solidFill>
              </a:rPr>
              <a:t>Ở</a:t>
            </a:r>
            <a:endParaRPr lang="en-US" sz="4000" b="1" dirty="0">
              <a:solidFill>
                <a:srgbClr val="C00000"/>
              </a:solidFill>
            </a:endParaRPr>
          </a:p>
        </p:txBody>
      </p:sp>
      <p:sp>
        <p:nvSpPr>
          <p:cNvPr id="8" name="TextBox 7"/>
          <p:cNvSpPr txBox="1"/>
          <p:nvPr/>
        </p:nvSpPr>
        <p:spPr>
          <a:xfrm>
            <a:off x="3153707" y="2732669"/>
            <a:ext cx="793794" cy="830997"/>
          </a:xfrm>
          <a:prstGeom prst="rect">
            <a:avLst/>
          </a:prstGeom>
          <a:noFill/>
        </p:spPr>
        <p:txBody>
          <a:bodyPr wrap="square" rtlCol="0">
            <a:spAutoFit/>
          </a:bodyPr>
          <a:lstStyle/>
          <a:p>
            <a:r>
              <a:rPr lang="vi-VN" sz="4800" b="1" dirty="0" smtClean="0">
                <a:solidFill>
                  <a:srgbClr val="00B050"/>
                </a:solidFill>
              </a:rPr>
              <a:t>I</a:t>
            </a:r>
            <a:endParaRPr lang="en-US" sz="4800" b="1" dirty="0">
              <a:solidFill>
                <a:srgbClr val="00B050"/>
              </a:solidFill>
            </a:endParaRPr>
          </a:p>
        </p:txBody>
      </p:sp>
      <p:sp>
        <p:nvSpPr>
          <p:cNvPr id="9" name="TextBox 8"/>
          <p:cNvSpPr txBox="1"/>
          <p:nvPr/>
        </p:nvSpPr>
        <p:spPr>
          <a:xfrm>
            <a:off x="4555994" y="2629360"/>
            <a:ext cx="793794" cy="923330"/>
          </a:xfrm>
          <a:prstGeom prst="rect">
            <a:avLst/>
          </a:prstGeom>
          <a:noFill/>
        </p:spPr>
        <p:txBody>
          <a:bodyPr wrap="square" rtlCol="0">
            <a:spAutoFit/>
          </a:bodyPr>
          <a:lstStyle/>
          <a:p>
            <a:r>
              <a:rPr lang="vi-VN" sz="5400" b="1" dirty="0">
                <a:solidFill>
                  <a:srgbClr val="FF0000"/>
                </a:solidFill>
              </a:rPr>
              <a:t>Đ</a:t>
            </a:r>
            <a:endParaRPr lang="en-US" sz="5400" b="1" dirty="0">
              <a:solidFill>
                <a:srgbClr val="FF0000"/>
              </a:solidFill>
            </a:endParaRPr>
          </a:p>
        </p:txBody>
      </p:sp>
      <p:sp>
        <p:nvSpPr>
          <p:cNvPr id="10" name="TextBox 9"/>
          <p:cNvSpPr txBox="1"/>
          <p:nvPr/>
        </p:nvSpPr>
        <p:spPr>
          <a:xfrm>
            <a:off x="5048781" y="2538047"/>
            <a:ext cx="1349450" cy="707886"/>
          </a:xfrm>
          <a:prstGeom prst="rect">
            <a:avLst/>
          </a:prstGeom>
          <a:noFill/>
        </p:spPr>
        <p:txBody>
          <a:bodyPr wrap="square" rtlCol="0">
            <a:spAutoFit/>
          </a:bodyPr>
          <a:lstStyle/>
          <a:p>
            <a:r>
              <a:rPr lang="vi-VN" sz="4000" b="1" dirty="0">
                <a:solidFill>
                  <a:srgbClr val="C00000"/>
                </a:solidFill>
              </a:rPr>
              <a:t>Ộ</a:t>
            </a:r>
            <a:endParaRPr lang="en-US" sz="4000" b="1" dirty="0">
              <a:solidFill>
                <a:srgbClr val="C00000"/>
              </a:solidFill>
            </a:endParaRPr>
          </a:p>
        </p:txBody>
      </p:sp>
      <p:sp>
        <p:nvSpPr>
          <p:cNvPr id="11" name="TextBox 10"/>
          <p:cNvSpPr txBox="1"/>
          <p:nvPr/>
        </p:nvSpPr>
        <p:spPr>
          <a:xfrm>
            <a:off x="5470812" y="2594757"/>
            <a:ext cx="793794" cy="830997"/>
          </a:xfrm>
          <a:prstGeom prst="rect">
            <a:avLst/>
          </a:prstGeom>
          <a:noFill/>
        </p:spPr>
        <p:txBody>
          <a:bodyPr wrap="square" rtlCol="0">
            <a:spAutoFit/>
          </a:bodyPr>
          <a:lstStyle/>
          <a:p>
            <a:r>
              <a:rPr lang="vi-VN" sz="4800" b="1" dirty="0">
                <a:solidFill>
                  <a:srgbClr val="00B050"/>
                </a:solidFill>
              </a:rPr>
              <a:t>N</a:t>
            </a:r>
            <a:endParaRPr lang="en-US" sz="4800" b="1" dirty="0">
              <a:solidFill>
                <a:srgbClr val="00B050"/>
              </a:solidFill>
            </a:endParaRPr>
          </a:p>
        </p:txBody>
      </p:sp>
      <p:sp>
        <p:nvSpPr>
          <p:cNvPr id="12" name="TextBox 11"/>
          <p:cNvSpPr txBox="1"/>
          <p:nvPr/>
        </p:nvSpPr>
        <p:spPr>
          <a:xfrm>
            <a:off x="5904566" y="2721694"/>
            <a:ext cx="720080" cy="923330"/>
          </a:xfrm>
          <a:prstGeom prst="rect">
            <a:avLst/>
          </a:prstGeom>
          <a:noFill/>
        </p:spPr>
        <p:txBody>
          <a:bodyPr wrap="square" rtlCol="0">
            <a:spAutoFit/>
          </a:bodyPr>
          <a:lstStyle/>
          <a:p>
            <a:r>
              <a:rPr lang="vi-VN" sz="5400" b="1" dirty="0" smtClean="0">
                <a:solidFill>
                  <a:srgbClr val="7030A0"/>
                </a:solidFill>
              </a:rPr>
              <a:t>G</a:t>
            </a:r>
            <a:endParaRPr lang="en-US" sz="5400" b="1" dirty="0">
              <a:solidFill>
                <a:srgbClr val="7030A0"/>
              </a:solidFill>
            </a:endParaRPr>
          </a:p>
        </p:txBody>
      </p:sp>
    </p:spTree>
    <p:extLst>
      <p:ext uri="{BB962C8B-B14F-4D97-AF65-F5344CB8AC3E}">
        <p14:creationId xmlns:p14="http://schemas.microsoft.com/office/powerpoint/2010/main" val="312965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5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6" presetClass="emph" presetSubtype="0" fill="hold" grpId="0" nodeType="withEffect">
                                  <p:stCondLst>
                                    <p:cond delay="50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par>
                                <p:cTn id="11" presetID="26" presetClass="emph" presetSubtype="0" fill="hold" grpId="0" nodeType="withEffect">
                                  <p:stCondLst>
                                    <p:cond delay="500"/>
                                  </p:stCondLst>
                                  <p:childTnLst>
                                    <p:animEffect transition="out" filter="fade">
                                      <p:cBhvr>
                                        <p:cTn id="12" dur="500" tmFilter="0, 0; .2, .5; .8, .5; 1, 0"/>
                                        <p:tgtEl>
                                          <p:spTgt spid="7"/>
                                        </p:tgtEl>
                                      </p:cBhvr>
                                    </p:animEffect>
                                    <p:animScale>
                                      <p:cBhvr>
                                        <p:cTn id="13" dur="250" autoRev="1" fill="hold"/>
                                        <p:tgtEl>
                                          <p:spTgt spid="7"/>
                                        </p:tgtEl>
                                      </p:cBhvr>
                                      <p:by x="105000" y="105000"/>
                                    </p:animScale>
                                  </p:childTnLst>
                                </p:cTn>
                              </p:par>
                              <p:par>
                                <p:cTn id="14" presetID="26" presetClass="emph" presetSubtype="0" fill="hold" grpId="0" nodeType="withEffect">
                                  <p:stCondLst>
                                    <p:cond delay="50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6" presetClass="emph" presetSubtype="0" fill="hold" grpId="0" nodeType="withEffect">
                                  <p:stCondLst>
                                    <p:cond delay="50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32" presetClass="emph" presetSubtype="0" fill="hold" grpId="0" nodeType="withEffect">
                                  <p:stCondLst>
                                    <p:cond delay="50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cTn>
                              </p:par>
                              <p:par>
                                <p:cTn id="26" presetID="26" presetClass="emph" presetSubtype="0" fill="hold" grpId="0" nodeType="withEffect">
                                  <p:stCondLst>
                                    <p:cond delay="50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par>
                                <p:cTn id="29" presetID="32" presetClass="emph" presetSubtype="0" fill="hold" grpId="0" nodeType="withEffect">
                                  <p:stCondLst>
                                    <p:cond delay="500"/>
                                  </p:stCondLst>
                                  <p:childTnLst>
                                    <p:animRot by="120000">
                                      <p:cBhvr>
                                        <p:cTn id="30" dur="100" fill="hold">
                                          <p:stCondLst>
                                            <p:cond delay="0"/>
                                          </p:stCondLst>
                                        </p:cTn>
                                        <p:tgtEl>
                                          <p:spTgt spid="12"/>
                                        </p:tgtEl>
                                        <p:attrNameLst>
                                          <p:attrName>r</p:attrName>
                                        </p:attrNameLst>
                                      </p:cBhvr>
                                    </p:animRot>
                                    <p:animRot by="-240000">
                                      <p:cBhvr>
                                        <p:cTn id="31" dur="200" fill="hold">
                                          <p:stCondLst>
                                            <p:cond delay="200"/>
                                          </p:stCondLst>
                                        </p:cTn>
                                        <p:tgtEl>
                                          <p:spTgt spid="12"/>
                                        </p:tgtEl>
                                        <p:attrNameLst>
                                          <p:attrName>r</p:attrName>
                                        </p:attrNameLst>
                                      </p:cBhvr>
                                    </p:animRot>
                                    <p:animRot by="240000">
                                      <p:cBhvr>
                                        <p:cTn id="32" dur="200" fill="hold">
                                          <p:stCondLst>
                                            <p:cond delay="400"/>
                                          </p:stCondLst>
                                        </p:cTn>
                                        <p:tgtEl>
                                          <p:spTgt spid="12"/>
                                        </p:tgtEl>
                                        <p:attrNameLst>
                                          <p:attrName>r</p:attrName>
                                        </p:attrNameLst>
                                      </p:cBhvr>
                                    </p:animRot>
                                    <p:animRot by="-240000">
                                      <p:cBhvr>
                                        <p:cTn id="33" dur="200" fill="hold">
                                          <p:stCondLst>
                                            <p:cond delay="600"/>
                                          </p:stCondLst>
                                        </p:cTn>
                                        <p:tgtEl>
                                          <p:spTgt spid="12"/>
                                        </p:tgtEl>
                                        <p:attrNameLst>
                                          <p:attrName>r</p:attrName>
                                        </p:attrNameLst>
                                      </p:cBhvr>
                                    </p:animRot>
                                    <p:animRot by="120000">
                                      <p:cBhvr>
                                        <p:cTn id="34" dur="200" fill="hold">
                                          <p:stCondLst>
                                            <p:cond delay="800"/>
                                          </p:stCondLst>
                                        </p:cTn>
                                        <p:tgtEl>
                                          <p:spTgt spid="12"/>
                                        </p:tgtEl>
                                        <p:attrNameLst>
                                          <p:attrName>r</p:attrName>
                                        </p:attrNameLst>
                                      </p:cBhvr>
                                    </p:animRot>
                                  </p:childTnLst>
                                  <p:subTnLst>
                                    <p:audio>
                                      <p:cMediaNode vol="85000">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39552" y="6324600"/>
            <a:ext cx="8784976" cy="523220"/>
          </a:xfrm>
          <a:prstGeom prst="rect">
            <a:avLst/>
          </a:prstGeom>
          <a:noFill/>
        </p:spPr>
        <p:txBody>
          <a:bodyPr wrap="square" rtlCol="0">
            <a:spAutoFit/>
          </a:bodyPr>
          <a:lstStyle/>
          <a:p>
            <a:r>
              <a:rPr lang="vi-VN" sz="2800" b="1" dirty="0" smtClean="0">
                <a:solidFill>
                  <a:srgbClr val="FF0000"/>
                </a:solidFill>
                <a:latin typeface="+mj-lt"/>
              </a:rPr>
              <a:t>Chợ Tết rộn ràng, tấp nập, đông vui và nhộn nhịp</a:t>
            </a:r>
          </a:p>
        </p:txBody>
      </p:sp>
      <p:pic>
        <p:nvPicPr>
          <p:cNvPr id="1028" name="Picture 4" descr="Kết quả hình ảnh cho hình ảnh chợ tết qu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8890"/>
            <a:ext cx="4355976" cy="62095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ết quả hình ảnh cho hình ảnh chợ tết qu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 y="0"/>
            <a:ext cx="4686212"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33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fade">
                                      <p:cBhvr>
                                        <p:cTn id="12" dur="1000"/>
                                        <p:tgtEl>
                                          <p:spTgt spid="1036"/>
                                        </p:tgtEl>
                                      </p:cBhvr>
                                    </p:animEffect>
                                    <p:anim calcmode="lin" valueType="num">
                                      <p:cBhvr>
                                        <p:cTn id="13" dur="1000" fill="hold"/>
                                        <p:tgtEl>
                                          <p:spTgt spid="1036"/>
                                        </p:tgtEl>
                                        <p:attrNameLst>
                                          <p:attrName>ppt_x</p:attrName>
                                        </p:attrNameLst>
                                      </p:cBhvr>
                                      <p:tavLst>
                                        <p:tav tm="0">
                                          <p:val>
                                            <p:strVal val="#ppt_x"/>
                                          </p:val>
                                        </p:tav>
                                        <p:tav tm="100000">
                                          <p:val>
                                            <p:strVal val="#ppt_x"/>
                                          </p:val>
                                        </p:tav>
                                      </p:tavLst>
                                    </p:anim>
                                    <p:anim calcmode="lin" valueType="num">
                                      <p:cBhvr>
                                        <p:cTn id="14"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539552" y="0"/>
            <a:ext cx="8784976" cy="523220"/>
          </a:xfrm>
          <a:prstGeom prst="rect">
            <a:avLst/>
          </a:prstGeom>
          <a:noFill/>
        </p:spPr>
        <p:txBody>
          <a:bodyPr wrap="square" rtlCol="0">
            <a:spAutoFit/>
          </a:bodyPr>
          <a:lstStyle/>
          <a:p>
            <a:r>
              <a:rPr lang="vi-VN" sz="2800" b="1" dirty="0" smtClean="0">
                <a:solidFill>
                  <a:srgbClr val="FF0000"/>
                </a:solidFill>
                <a:latin typeface="+mj-lt"/>
              </a:rPr>
              <a:t>Chợ Tết rộn ràng, tấp nập, đông vui và nhộn nhịp</a:t>
            </a:r>
          </a:p>
        </p:txBody>
      </p:sp>
      <p:pic>
        <p:nvPicPr>
          <p:cNvPr id="1032" name="Picture 8" descr="Kết quả hình ảnh cho hình ảnh chợ tết qu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3" y="762000"/>
            <a:ext cx="4727851" cy="609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ết quả hình ảnh cho hình ảnh chợ tết quê"/>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032" y="609600"/>
            <a:ext cx="4356968" cy="624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33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1000"/>
                                        <p:tgtEl>
                                          <p:spTgt spid="1034"/>
                                        </p:tgtEl>
                                      </p:cBhvr>
                                    </p:animEffect>
                                    <p:anim calcmode="lin" valueType="num">
                                      <p:cBhvr>
                                        <p:cTn id="20" dur="1000" fill="hold"/>
                                        <p:tgtEl>
                                          <p:spTgt spid="1034"/>
                                        </p:tgtEl>
                                        <p:attrNameLst>
                                          <p:attrName>ppt_x</p:attrName>
                                        </p:attrNameLst>
                                      </p:cBhvr>
                                      <p:tavLst>
                                        <p:tav tm="0">
                                          <p:val>
                                            <p:strVal val="#ppt_x"/>
                                          </p:val>
                                        </p:tav>
                                        <p:tav tm="100000">
                                          <p:val>
                                            <p:strVal val="#ppt_x"/>
                                          </p:val>
                                        </p:tav>
                                      </p:tavLst>
                                    </p:anim>
                                    <p:anim calcmode="lin" valueType="num">
                                      <p:cBhvr>
                                        <p:cTn id="21"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1143000" y="990600"/>
            <a:ext cx="7086600" cy="914400"/>
          </a:xfrm>
          <a:prstGeom prst="rect">
            <a:avLst/>
          </a:prstGeom>
        </p:spPr>
        <p:txBody>
          <a:bodyPr wrap="none" fromWordArt="1">
            <a:prstTxWarp prst="textPlain">
              <a:avLst>
                <a:gd name="adj" fmla="val 50000"/>
              </a:avLst>
            </a:prstTxWarp>
          </a:bodyPr>
          <a:lstStyle/>
          <a:p>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Chính</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tả</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Nhớ</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viết</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533399" y="2590800"/>
            <a:ext cx="8153401" cy="5029200"/>
          </a:xfrm>
          <a:prstGeom prst="rect">
            <a:avLst/>
          </a:prstGeom>
        </p:spPr>
        <p:txBody>
          <a:bodyPr wrap="none" lIns="91430" tIns="45714" rIns="91430" bIns="45714" fromWordArt="1">
            <a:prstTxWarp prst="textPlain">
              <a:avLst>
                <a:gd name="adj" fmla="val 50000"/>
              </a:avLst>
            </a:prstTxWarp>
          </a:bodyPr>
          <a:lstStyle/>
          <a:p>
            <a:pPr algn="ctr">
              <a:defRPr/>
            </a:pP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Chợ</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Tết</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2057"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8"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2060"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1"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2"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3"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2054" name="Picture 2" descr="Bemua"/>
          <p:cNvPicPr>
            <a:picLocks noChangeAspect="1" noChangeArrowheads="1" noCrop="1"/>
          </p:cNvPicPr>
          <p:nvPr/>
        </p:nvPicPr>
        <p:blipFill>
          <a:blip r:embed="rId5"/>
          <a:srcRect/>
          <a:stretch>
            <a:fillRect/>
          </a:stretch>
        </p:blipFill>
        <p:spPr bwMode="auto">
          <a:xfrm>
            <a:off x="2514600" y="5562600"/>
            <a:ext cx="4114800" cy="129540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1680" y="1693252"/>
            <a:ext cx="6048672" cy="4832092"/>
          </a:xfrm>
          <a:prstGeom prst="rect">
            <a:avLst/>
          </a:prstGeom>
          <a:solidFill>
            <a:srgbClr val="FFFF00"/>
          </a:solidFill>
          <a:ln>
            <a:solidFill>
              <a:srgbClr val="C00000"/>
            </a:solidFill>
          </a:ln>
        </p:spPr>
        <p:txBody>
          <a:bodyPr wrap="square" rtlCol="0">
            <a:spAutoFit/>
          </a:bodyPr>
          <a:lstStyle/>
          <a:p>
            <a:r>
              <a:rPr lang="vi-VN" sz="2800" dirty="0" smtClean="0">
                <a:latin typeface="+mj-lt"/>
              </a:rPr>
              <a:t>Dải </a:t>
            </a:r>
            <a:r>
              <a:rPr lang="vi-VN" sz="2800" dirty="0">
                <a:latin typeface="+mj-lt"/>
              </a:rPr>
              <a:t>mây trắng đỏ dần trên đỉnh núi </a:t>
            </a:r>
            <a:r>
              <a:rPr lang="vi-VN" sz="2800" dirty="0" smtClean="0">
                <a:latin typeface="+mj-lt"/>
              </a:rPr>
              <a:t/>
            </a:r>
            <a:br>
              <a:rPr lang="vi-VN" sz="2800" dirty="0" smtClean="0">
                <a:latin typeface="+mj-lt"/>
              </a:rPr>
            </a:br>
            <a:r>
              <a:rPr lang="vi-VN" sz="2800" dirty="0">
                <a:latin typeface="+mj-lt"/>
              </a:rPr>
              <a:t>Sương hồng lam ôm ấp mái nhà </a:t>
            </a:r>
            <a:r>
              <a:rPr lang="vi-VN" sz="2800" dirty="0" smtClean="0">
                <a:latin typeface="+mj-lt"/>
              </a:rPr>
              <a:t>gianh</a:t>
            </a:r>
            <a:r>
              <a:rPr lang="vi-VN" sz="2800" dirty="0">
                <a:latin typeface="+mj-lt"/>
              </a:rPr>
              <a:t> </a:t>
            </a:r>
            <a:r>
              <a:rPr lang="vi-VN" sz="2800" dirty="0" smtClean="0">
                <a:latin typeface="+mj-lt"/>
              </a:rPr>
              <a:t/>
            </a:r>
            <a:br>
              <a:rPr lang="vi-VN" sz="2800" dirty="0" smtClean="0">
                <a:latin typeface="+mj-lt"/>
              </a:rPr>
            </a:br>
            <a:r>
              <a:rPr lang="vi-VN" sz="2800" dirty="0">
                <a:latin typeface="+mj-lt"/>
              </a:rPr>
              <a:t>Trên con đường viền trắng mép đồi xanh</a:t>
            </a:r>
            <a:r>
              <a:rPr lang="vi-VN" sz="2800" dirty="0" smtClean="0">
                <a:latin typeface="+mj-lt"/>
              </a:rPr>
              <a:t/>
            </a:r>
            <a:br>
              <a:rPr lang="vi-VN" sz="2800" dirty="0" smtClean="0">
                <a:latin typeface="+mj-lt"/>
              </a:rPr>
            </a:br>
            <a:r>
              <a:rPr lang="vi-VN" sz="2800" dirty="0">
                <a:latin typeface="+mj-lt"/>
              </a:rPr>
              <a:t>Người các ấp tưng bừng ra chợ </a:t>
            </a:r>
            <a:r>
              <a:rPr lang="vi-VN" sz="2800" dirty="0" smtClean="0">
                <a:latin typeface="+mj-lt"/>
              </a:rPr>
              <a:t>Tết</a:t>
            </a:r>
            <a:r>
              <a:rPr lang="vi-VN" sz="2800" dirty="0">
                <a:latin typeface="+mj-lt"/>
              </a:rPr>
              <a:t>. </a:t>
            </a:r>
            <a:r>
              <a:rPr lang="vi-VN" sz="2800" dirty="0" smtClean="0">
                <a:latin typeface="+mj-lt"/>
              </a:rPr>
              <a:t/>
            </a:r>
            <a:br>
              <a:rPr lang="vi-VN" sz="2800" dirty="0" smtClean="0">
                <a:latin typeface="+mj-lt"/>
              </a:rPr>
            </a:br>
            <a:r>
              <a:rPr lang="vi-VN" sz="2800" dirty="0">
                <a:latin typeface="+mj-lt"/>
              </a:rPr>
              <a:t>Họ vui vẻ kéo hàng trên cỏ biếc </a:t>
            </a:r>
            <a:r>
              <a:rPr lang="vi-VN" sz="2800" dirty="0" smtClean="0">
                <a:latin typeface="+mj-lt"/>
              </a:rPr>
              <a:t/>
            </a:r>
            <a:br>
              <a:rPr lang="vi-VN" sz="2800" dirty="0" smtClean="0">
                <a:latin typeface="+mj-lt"/>
              </a:rPr>
            </a:br>
            <a:r>
              <a:rPr lang="vi-VN" sz="2800" dirty="0">
                <a:latin typeface="+mj-lt"/>
              </a:rPr>
              <a:t>Những thằng cu áo đỏ chạy lon xon </a:t>
            </a:r>
            <a:r>
              <a:rPr lang="vi-VN" sz="2800" dirty="0" smtClean="0">
                <a:latin typeface="+mj-lt"/>
              </a:rPr>
              <a:t/>
            </a:r>
            <a:br>
              <a:rPr lang="vi-VN" sz="2800" dirty="0" smtClean="0">
                <a:latin typeface="+mj-lt"/>
              </a:rPr>
            </a:br>
            <a:r>
              <a:rPr lang="vi-VN" sz="2800" dirty="0">
                <a:latin typeface="+mj-lt"/>
              </a:rPr>
              <a:t>Vài cụ già chống gậy bước lom khom</a:t>
            </a:r>
            <a:r>
              <a:rPr lang="vi-VN" sz="2800" dirty="0" smtClean="0">
                <a:latin typeface="+mj-lt"/>
              </a:rPr>
              <a:t/>
            </a:r>
            <a:br>
              <a:rPr lang="vi-VN" sz="2800" dirty="0" smtClean="0">
                <a:latin typeface="+mj-lt"/>
              </a:rPr>
            </a:br>
            <a:r>
              <a:rPr lang="vi-VN" sz="2800" dirty="0">
                <a:latin typeface="+mj-lt"/>
              </a:rPr>
              <a:t>Cô yếm thắm che môi cười lặng lẽ </a:t>
            </a:r>
            <a:r>
              <a:rPr lang="vi-VN" sz="2800" dirty="0" smtClean="0">
                <a:latin typeface="+mj-lt"/>
              </a:rPr>
              <a:t/>
            </a:r>
            <a:br>
              <a:rPr lang="vi-VN" sz="2800" dirty="0" smtClean="0">
                <a:latin typeface="+mj-lt"/>
              </a:rPr>
            </a:br>
            <a:r>
              <a:rPr lang="vi-VN" sz="2800" dirty="0">
                <a:latin typeface="+mj-lt"/>
              </a:rPr>
              <a:t>Thằng em bé nép đầu bên yếm mẹ </a:t>
            </a:r>
            <a:r>
              <a:rPr lang="vi-VN" sz="2800" dirty="0" smtClean="0">
                <a:latin typeface="+mj-lt"/>
              </a:rPr>
              <a:t/>
            </a:r>
            <a:br>
              <a:rPr lang="vi-VN" sz="2800" dirty="0" smtClean="0">
                <a:latin typeface="+mj-lt"/>
              </a:rPr>
            </a:br>
            <a:r>
              <a:rPr lang="vi-VN" sz="2800" dirty="0">
                <a:latin typeface="+mj-lt"/>
              </a:rPr>
              <a:t>Hai người thôn gánh lợn chạy đi đầu. </a:t>
            </a:r>
            <a:r>
              <a:rPr lang="vi-VN" sz="2800" dirty="0" smtClean="0">
                <a:latin typeface="+mj-lt"/>
              </a:rPr>
              <a:t/>
            </a:r>
            <a:br>
              <a:rPr lang="vi-VN" sz="2800" dirty="0" smtClean="0">
                <a:latin typeface="+mj-lt"/>
              </a:rPr>
            </a:br>
            <a:r>
              <a:rPr lang="vi-VN" sz="2800" dirty="0">
                <a:latin typeface="+mj-lt"/>
              </a:rPr>
              <a:t>Con bò vàng ngộ nghĩnh đuổi theo sau. </a:t>
            </a:r>
            <a:endParaRPr lang="en-US" sz="2800" dirty="0">
              <a:latin typeface="+mj-lt"/>
            </a:endParaRPr>
          </a:p>
        </p:txBody>
      </p:sp>
      <p:cxnSp>
        <p:nvCxnSpPr>
          <p:cNvPr id="9" name="Straight Connector 8"/>
          <p:cNvCxnSpPr/>
          <p:nvPr/>
        </p:nvCxnSpPr>
        <p:spPr>
          <a:xfrm>
            <a:off x="1835696" y="2564904"/>
            <a:ext cx="2232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11960" y="2564904"/>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11960" y="2996952"/>
            <a:ext cx="5040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652120" y="2996952"/>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96136" y="4293096"/>
            <a:ext cx="1080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24128" y="4725144"/>
            <a:ext cx="1404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03748" y="5157192"/>
            <a:ext cx="1404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707904" y="6453336"/>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79912" y="5589240"/>
            <a:ext cx="10801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01870" y="848906"/>
            <a:ext cx="2034226" cy="707886"/>
          </a:xfrm>
          <a:prstGeom prst="rect">
            <a:avLst/>
          </a:prstGeom>
          <a:solidFill>
            <a:srgbClr val="FF0000"/>
          </a:solidFill>
        </p:spPr>
        <p:txBody>
          <a:bodyPr wrap="square" rtlCol="0">
            <a:spAutoFit/>
          </a:bodyPr>
          <a:lstStyle/>
          <a:p>
            <a:r>
              <a:rPr lang="vi-VN" sz="4000" b="1" dirty="0" smtClean="0">
                <a:solidFill>
                  <a:srgbClr val="FFFF00"/>
                </a:solidFill>
                <a:latin typeface="+mj-lt"/>
              </a:rPr>
              <a:t>Chợ Tết</a:t>
            </a:r>
          </a:p>
        </p:txBody>
      </p:sp>
      <p:sp>
        <p:nvSpPr>
          <p:cNvPr id="30" name="TextBox 29"/>
          <p:cNvSpPr txBox="1"/>
          <p:nvPr/>
        </p:nvSpPr>
        <p:spPr>
          <a:xfrm>
            <a:off x="610433" y="2340169"/>
            <a:ext cx="7920880" cy="584775"/>
          </a:xfrm>
          <a:prstGeom prst="rect">
            <a:avLst/>
          </a:prstGeom>
          <a:solidFill>
            <a:schemeClr val="accent2">
              <a:lumMod val="40000"/>
              <a:lumOff val="60000"/>
            </a:schemeClr>
          </a:solidFill>
        </p:spPr>
        <p:txBody>
          <a:bodyPr wrap="square" rtlCol="0">
            <a:spAutoFit/>
          </a:bodyPr>
          <a:lstStyle/>
          <a:p>
            <a:pPr algn="ctr"/>
            <a:r>
              <a:rPr lang="vi-VN" sz="3200" b="1" dirty="0" smtClean="0">
                <a:solidFill>
                  <a:srgbClr val="FF0000"/>
                </a:solidFill>
                <a:latin typeface="+mj-lt"/>
              </a:rPr>
              <a:t>Nội dung chính đoạn thơ nói lên điều gì ?</a:t>
            </a:r>
          </a:p>
        </p:txBody>
      </p:sp>
      <p:sp>
        <p:nvSpPr>
          <p:cNvPr id="31" name="TextBox 30"/>
          <p:cNvSpPr txBox="1"/>
          <p:nvPr/>
        </p:nvSpPr>
        <p:spPr>
          <a:xfrm>
            <a:off x="257630" y="3071862"/>
            <a:ext cx="8634850" cy="1077218"/>
          </a:xfrm>
          <a:prstGeom prst="rect">
            <a:avLst/>
          </a:prstGeom>
          <a:solidFill>
            <a:schemeClr val="accent6">
              <a:lumMod val="40000"/>
              <a:lumOff val="60000"/>
            </a:schemeClr>
          </a:solidFill>
        </p:spPr>
        <p:txBody>
          <a:bodyPr wrap="square" rtlCol="0">
            <a:spAutoFit/>
          </a:bodyPr>
          <a:lstStyle/>
          <a:p>
            <a:pPr algn="ctr"/>
            <a:r>
              <a:rPr lang="vi-VN" sz="3200" dirty="0" smtClean="0">
                <a:solidFill>
                  <a:srgbClr val="FF0000"/>
                </a:solidFill>
                <a:latin typeface="+mj-lt"/>
              </a:rPr>
              <a:t>Tả </a:t>
            </a:r>
            <a:r>
              <a:rPr lang="vi-VN" sz="3200" dirty="0">
                <a:solidFill>
                  <a:srgbClr val="FF0000"/>
                </a:solidFill>
                <a:latin typeface="+mj-lt"/>
              </a:rPr>
              <a:t>cảnh mọi người đi chợ T</a:t>
            </a:r>
            <a:r>
              <a:rPr lang="vi-VN" sz="3200" dirty="0" smtClean="0">
                <a:solidFill>
                  <a:srgbClr val="FF0000"/>
                </a:solidFill>
                <a:latin typeface="+mj-lt"/>
              </a:rPr>
              <a:t>ết </a:t>
            </a:r>
            <a:r>
              <a:rPr lang="vi-VN" sz="3200" dirty="0">
                <a:solidFill>
                  <a:srgbClr val="FF0000"/>
                </a:solidFill>
                <a:latin typeface="+mj-lt"/>
              </a:rPr>
              <a:t>trong khung cảnh rất đẹp, cùng tâm trạng vui tươi và phấn khởi.</a:t>
            </a:r>
            <a:endParaRPr lang="en-US" sz="3200" dirty="0">
              <a:solidFill>
                <a:srgbClr val="FF0000"/>
              </a:solidFill>
              <a:latin typeface="+mj-lt"/>
            </a:endParaRPr>
          </a:p>
        </p:txBody>
      </p:sp>
      <p:cxnSp>
        <p:nvCxnSpPr>
          <p:cNvPr id="17" name="Straight Connector 16"/>
          <p:cNvCxnSpPr/>
          <p:nvPr/>
        </p:nvCxnSpPr>
        <p:spPr>
          <a:xfrm>
            <a:off x="5796136" y="2564904"/>
            <a:ext cx="14401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16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7"/>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3"/>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9"/>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25"/>
                                        </p:tgtEl>
                                        <p:attrNameLst>
                                          <p:attrName>style.visibility</p:attrName>
                                        </p:attrNameLst>
                                      </p:cBhvr>
                                      <p:to>
                                        <p:strVal val="hidden"/>
                                      </p:to>
                                    </p:set>
                                  </p:childTnLst>
                                </p:cTn>
                              </p:par>
                              <p:par>
                                <p:cTn id="87" presetID="22" presetClass="entr" presetSubtype="8"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dissolve">
                                      <p:cBhvr>
                                        <p:cTn id="9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3401870" y="848906"/>
            <a:ext cx="2826314" cy="707886"/>
          </a:xfrm>
          <a:prstGeom prst="rect">
            <a:avLst/>
          </a:prstGeom>
          <a:noFill/>
        </p:spPr>
        <p:txBody>
          <a:bodyPr wrap="square" rtlCol="0">
            <a:spAutoFit/>
          </a:bodyPr>
          <a:lstStyle/>
          <a:p>
            <a:pPr algn="ctr"/>
            <a:r>
              <a:rPr lang="vi-VN" sz="4000" b="1" dirty="0" smtClean="0">
                <a:solidFill>
                  <a:srgbClr val="002060"/>
                </a:solidFill>
                <a:latin typeface="+mj-lt"/>
              </a:rPr>
              <a:t>Viết đúng</a:t>
            </a:r>
          </a:p>
        </p:txBody>
      </p:sp>
      <p:sp>
        <p:nvSpPr>
          <p:cNvPr id="7" name="TextBox 6"/>
          <p:cNvSpPr txBox="1"/>
          <p:nvPr/>
        </p:nvSpPr>
        <p:spPr>
          <a:xfrm>
            <a:off x="1763688" y="1785640"/>
            <a:ext cx="3024336" cy="584775"/>
          </a:xfrm>
          <a:prstGeom prst="rect">
            <a:avLst/>
          </a:prstGeom>
          <a:solidFill>
            <a:schemeClr val="accent6">
              <a:lumMod val="40000"/>
              <a:lumOff val="60000"/>
            </a:schemeClr>
          </a:solidFill>
        </p:spPr>
        <p:txBody>
          <a:bodyPr wrap="square" rtlCol="0">
            <a:spAutoFit/>
          </a:bodyPr>
          <a:lstStyle/>
          <a:p>
            <a:pPr algn="ctr"/>
            <a:r>
              <a:rPr lang="vi-VN" sz="3200" dirty="0">
                <a:solidFill>
                  <a:srgbClr val="FF0000"/>
                </a:solidFill>
                <a:latin typeface="+mj-lt"/>
              </a:rPr>
              <a:t>s</a:t>
            </a:r>
            <a:r>
              <a:rPr lang="vi-VN" sz="3200" dirty="0" smtClean="0">
                <a:solidFill>
                  <a:srgbClr val="FF0000"/>
                </a:solidFill>
                <a:latin typeface="+mj-lt"/>
              </a:rPr>
              <a:t>ương hồng lam</a:t>
            </a:r>
            <a:endParaRPr lang="en-US" sz="3200" dirty="0">
              <a:solidFill>
                <a:srgbClr val="FF0000"/>
              </a:solidFill>
              <a:latin typeface="+mj-lt"/>
            </a:endParaRPr>
          </a:p>
        </p:txBody>
      </p:sp>
      <p:sp>
        <p:nvSpPr>
          <p:cNvPr id="8" name="TextBox 7"/>
          <p:cNvSpPr txBox="1"/>
          <p:nvPr/>
        </p:nvSpPr>
        <p:spPr>
          <a:xfrm>
            <a:off x="1763688" y="2420888"/>
            <a:ext cx="3024336" cy="584775"/>
          </a:xfrm>
          <a:prstGeom prst="rect">
            <a:avLst/>
          </a:prstGeom>
          <a:solidFill>
            <a:schemeClr val="accent6">
              <a:lumMod val="40000"/>
              <a:lumOff val="60000"/>
            </a:schemeClr>
          </a:solidFill>
        </p:spPr>
        <p:txBody>
          <a:bodyPr wrap="square" rtlCol="0">
            <a:spAutoFit/>
          </a:bodyPr>
          <a:lstStyle/>
          <a:p>
            <a:pPr algn="ctr"/>
            <a:r>
              <a:rPr lang="vi-VN" sz="3200" dirty="0" smtClean="0">
                <a:solidFill>
                  <a:srgbClr val="FF0000"/>
                </a:solidFill>
                <a:latin typeface="+mj-lt"/>
              </a:rPr>
              <a:t>ôm ấp</a:t>
            </a:r>
            <a:endParaRPr lang="en-US" sz="3200" dirty="0">
              <a:solidFill>
                <a:srgbClr val="FF0000"/>
              </a:solidFill>
              <a:latin typeface="+mj-lt"/>
            </a:endParaRPr>
          </a:p>
        </p:txBody>
      </p:sp>
      <p:sp>
        <p:nvSpPr>
          <p:cNvPr id="10" name="TextBox 9"/>
          <p:cNvSpPr txBox="1"/>
          <p:nvPr/>
        </p:nvSpPr>
        <p:spPr>
          <a:xfrm>
            <a:off x="1763688" y="3068960"/>
            <a:ext cx="3024336" cy="584775"/>
          </a:xfrm>
          <a:prstGeom prst="rect">
            <a:avLst/>
          </a:prstGeom>
          <a:solidFill>
            <a:schemeClr val="accent6">
              <a:lumMod val="40000"/>
              <a:lumOff val="60000"/>
            </a:schemeClr>
          </a:solidFill>
        </p:spPr>
        <p:txBody>
          <a:bodyPr wrap="square" rtlCol="0">
            <a:spAutoFit/>
          </a:bodyPr>
          <a:lstStyle/>
          <a:p>
            <a:pPr algn="ctr"/>
            <a:r>
              <a:rPr lang="vi-VN" sz="3200" dirty="0">
                <a:solidFill>
                  <a:srgbClr val="FF0000"/>
                </a:solidFill>
                <a:latin typeface="+mj-lt"/>
              </a:rPr>
              <a:t>n</a:t>
            </a:r>
            <a:r>
              <a:rPr lang="vi-VN" sz="3200" dirty="0" smtClean="0">
                <a:solidFill>
                  <a:srgbClr val="FF0000"/>
                </a:solidFill>
                <a:latin typeface="+mj-lt"/>
              </a:rPr>
              <a:t>hà gianh</a:t>
            </a:r>
            <a:endParaRPr lang="en-US" sz="3200" dirty="0">
              <a:solidFill>
                <a:srgbClr val="FF0000"/>
              </a:solidFill>
              <a:latin typeface="+mj-lt"/>
            </a:endParaRPr>
          </a:p>
        </p:txBody>
      </p:sp>
      <p:sp>
        <p:nvSpPr>
          <p:cNvPr id="11" name="TextBox 10"/>
          <p:cNvSpPr txBox="1"/>
          <p:nvPr/>
        </p:nvSpPr>
        <p:spPr>
          <a:xfrm>
            <a:off x="4855231" y="1800154"/>
            <a:ext cx="3024336" cy="584775"/>
          </a:xfrm>
          <a:prstGeom prst="rect">
            <a:avLst/>
          </a:prstGeom>
          <a:solidFill>
            <a:schemeClr val="accent6">
              <a:lumMod val="40000"/>
              <a:lumOff val="60000"/>
            </a:schemeClr>
          </a:solidFill>
        </p:spPr>
        <p:txBody>
          <a:bodyPr wrap="square" rtlCol="0">
            <a:spAutoFit/>
          </a:bodyPr>
          <a:lstStyle/>
          <a:p>
            <a:pPr algn="ctr"/>
            <a:r>
              <a:rPr lang="vi-VN" sz="3200" dirty="0">
                <a:solidFill>
                  <a:srgbClr val="FF0000"/>
                </a:solidFill>
                <a:latin typeface="+mj-lt"/>
              </a:rPr>
              <a:t>v</a:t>
            </a:r>
            <a:r>
              <a:rPr lang="vi-VN" sz="3200" dirty="0" smtClean="0">
                <a:solidFill>
                  <a:srgbClr val="FF0000"/>
                </a:solidFill>
                <a:latin typeface="+mj-lt"/>
              </a:rPr>
              <a:t>iền </a:t>
            </a:r>
            <a:endParaRPr lang="en-US" sz="3200" dirty="0">
              <a:solidFill>
                <a:srgbClr val="FF0000"/>
              </a:solidFill>
              <a:latin typeface="+mj-lt"/>
            </a:endParaRPr>
          </a:p>
        </p:txBody>
      </p:sp>
      <p:sp>
        <p:nvSpPr>
          <p:cNvPr id="12" name="TextBox 11"/>
          <p:cNvSpPr txBox="1"/>
          <p:nvPr/>
        </p:nvSpPr>
        <p:spPr>
          <a:xfrm>
            <a:off x="4898774" y="3068960"/>
            <a:ext cx="3024336" cy="584775"/>
          </a:xfrm>
          <a:prstGeom prst="rect">
            <a:avLst/>
          </a:prstGeom>
          <a:solidFill>
            <a:schemeClr val="accent6">
              <a:lumMod val="40000"/>
              <a:lumOff val="60000"/>
            </a:schemeClr>
          </a:solidFill>
        </p:spPr>
        <p:txBody>
          <a:bodyPr wrap="square" rtlCol="0">
            <a:spAutoFit/>
          </a:bodyPr>
          <a:lstStyle/>
          <a:p>
            <a:pPr algn="ctr"/>
            <a:r>
              <a:rPr lang="vi-VN" sz="3200" dirty="0" smtClean="0">
                <a:solidFill>
                  <a:srgbClr val="FF0000"/>
                </a:solidFill>
                <a:latin typeface="+mj-lt"/>
              </a:rPr>
              <a:t>mép </a:t>
            </a:r>
            <a:endParaRPr lang="en-US" sz="3200" dirty="0">
              <a:solidFill>
                <a:srgbClr val="FF0000"/>
              </a:solidFill>
              <a:latin typeface="+mj-lt"/>
            </a:endParaRPr>
          </a:p>
        </p:txBody>
      </p:sp>
      <p:sp>
        <p:nvSpPr>
          <p:cNvPr id="13" name="TextBox 12"/>
          <p:cNvSpPr txBox="1"/>
          <p:nvPr/>
        </p:nvSpPr>
        <p:spPr>
          <a:xfrm>
            <a:off x="4860032" y="2420888"/>
            <a:ext cx="3024336" cy="584775"/>
          </a:xfrm>
          <a:prstGeom prst="rect">
            <a:avLst/>
          </a:prstGeom>
          <a:solidFill>
            <a:schemeClr val="accent6">
              <a:lumMod val="40000"/>
              <a:lumOff val="60000"/>
            </a:schemeClr>
          </a:solidFill>
        </p:spPr>
        <p:txBody>
          <a:bodyPr wrap="square" rtlCol="0">
            <a:spAutoFit/>
          </a:bodyPr>
          <a:lstStyle/>
          <a:p>
            <a:pPr algn="ctr"/>
            <a:r>
              <a:rPr lang="vi-VN" sz="3200" dirty="0">
                <a:solidFill>
                  <a:srgbClr val="FF0000"/>
                </a:solidFill>
                <a:latin typeface="+mj-lt"/>
              </a:rPr>
              <a:t>l</a:t>
            </a:r>
            <a:r>
              <a:rPr lang="vi-VN" sz="3200" dirty="0" smtClean="0">
                <a:solidFill>
                  <a:srgbClr val="FF0000"/>
                </a:solidFill>
                <a:latin typeface="+mj-lt"/>
              </a:rPr>
              <a:t>on xon </a:t>
            </a:r>
            <a:endParaRPr lang="en-US" sz="3200" dirty="0">
              <a:solidFill>
                <a:srgbClr val="FF0000"/>
              </a:solidFill>
              <a:latin typeface="+mj-lt"/>
            </a:endParaRPr>
          </a:p>
        </p:txBody>
      </p:sp>
      <p:sp>
        <p:nvSpPr>
          <p:cNvPr id="14" name="TextBox 13"/>
          <p:cNvSpPr txBox="1"/>
          <p:nvPr/>
        </p:nvSpPr>
        <p:spPr>
          <a:xfrm>
            <a:off x="4898774" y="3717032"/>
            <a:ext cx="3024336" cy="584775"/>
          </a:xfrm>
          <a:prstGeom prst="rect">
            <a:avLst/>
          </a:prstGeom>
          <a:solidFill>
            <a:schemeClr val="accent6">
              <a:lumMod val="40000"/>
              <a:lumOff val="60000"/>
            </a:schemeClr>
          </a:solidFill>
        </p:spPr>
        <p:txBody>
          <a:bodyPr wrap="square" rtlCol="0">
            <a:spAutoFit/>
          </a:bodyPr>
          <a:lstStyle/>
          <a:p>
            <a:pPr algn="ctr"/>
            <a:r>
              <a:rPr lang="vi-VN" sz="3200" dirty="0">
                <a:solidFill>
                  <a:srgbClr val="FF0000"/>
                </a:solidFill>
                <a:latin typeface="+mj-lt"/>
              </a:rPr>
              <a:t>l</a:t>
            </a:r>
            <a:r>
              <a:rPr lang="vi-VN" sz="3200" dirty="0" smtClean="0">
                <a:solidFill>
                  <a:srgbClr val="FF0000"/>
                </a:solidFill>
                <a:latin typeface="+mj-lt"/>
              </a:rPr>
              <a:t>on ton</a:t>
            </a:r>
            <a:endParaRPr lang="en-US" sz="3200" dirty="0">
              <a:solidFill>
                <a:srgbClr val="FF0000"/>
              </a:solidFill>
              <a:latin typeface="+mj-lt"/>
            </a:endParaRPr>
          </a:p>
        </p:txBody>
      </p:sp>
      <p:sp>
        <p:nvSpPr>
          <p:cNvPr id="15" name="TextBox 14"/>
          <p:cNvSpPr txBox="1"/>
          <p:nvPr/>
        </p:nvSpPr>
        <p:spPr>
          <a:xfrm>
            <a:off x="1763688" y="3717032"/>
            <a:ext cx="3024336" cy="584775"/>
          </a:xfrm>
          <a:prstGeom prst="rect">
            <a:avLst/>
          </a:prstGeom>
          <a:solidFill>
            <a:schemeClr val="accent6">
              <a:lumMod val="40000"/>
              <a:lumOff val="60000"/>
            </a:schemeClr>
          </a:solidFill>
        </p:spPr>
        <p:txBody>
          <a:bodyPr wrap="square" rtlCol="0">
            <a:spAutoFit/>
          </a:bodyPr>
          <a:lstStyle/>
          <a:p>
            <a:pPr algn="ctr"/>
            <a:r>
              <a:rPr lang="vi-VN" sz="3200" dirty="0">
                <a:solidFill>
                  <a:srgbClr val="FF0000"/>
                </a:solidFill>
                <a:latin typeface="+mj-lt"/>
              </a:rPr>
              <a:t>y</a:t>
            </a:r>
            <a:r>
              <a:rPr lang="vi-VN" sz="3200" dirty="0" smtClean="0">
                <a:solidFill>
                  <a:srgbClr val="FF0000"/>
                </a:solidFill>
                <a:latin typeface="+mj-lt"/>
              </a:rPr>
              <a:t>ếm thắm</a:t>
            </a:r>
            <a:endParaRPr lang="en-US" sz="3200" dirty="0">
              <a:solidFill>
                <a:srgbClr val="FF0000"/>
              </a:solidFill>
              <a:latin typeface="+mj-lt"/>
            </a:endParaRPr>
          </a:p>
        </p:txBody>
      </p:sp>
      <p:sp>
        <p:nvSpPr>
          <p:cNvPr id="16" name="TextBox 15"/>
          <p:cNvSpPr txBox="1"/>
          <p:nvPr/>
        </p:nvSpPr>
        <p:spPr>
          <a:xfrm>
            <a:off x="4860032" y="4365104"/>
            <a:ext cx="3024336" cy="584775"/>
          </a:xfrm>
          <a:prstGeom prst="rect">
            <a:avLst/>
          </a:prstGeom>
          <a:solidFill>
            <a:schemeClr val="accent6">
              <a:lumMod val="40000"/>
              <a:lumOff val="60000"/>
            </a:schemeClr>
          </a:solidFill>
        </p:spPr>
        <p:txBody>
          <a:bodyPr wrap="square" rtlCol="0">
            <a:spAutoFit/>
          </a:bodyPr>
          <a:lstStyle/>
          <a:p>
            <a:pPr algn="ctr"/>
            <a:r>
              <a:rPr lang="vi-VN" sz="3200" dirty="0">
                <a:solidFill>
                  <a:srgbClr val="FF0000"/>
                </a:solidFill>
                <a:latin typeface="+mj-lt"/>
              </a:rPr>
              <a:t>n</a:t>
            </a:r>
            <a:r>
              <a:rPr lang="vi-VN" sz="3200" dirty="0" smtClean="0">
                <a:solidFill>
                  <a:srgbClr val="FF0000"/>
                </a:solidFill>
                <a:latin typeface="+mj-lt"/>
              </a:rPr>
              <a:t>ép đầu</a:t>
            </a:r>
            <a:endParaRPr lang="en-US" sz="3200" dirty="0">
              <a:solidFill>
                <a:srgbClr val="FF0000"/>
              </a:solidFill>
              <a:latin typeface="+mj-lt"/>
            </a:endParaRPr>
          </a:p>
        </p:txBody>
      </p:sp>
      <p:sp>
        <p:nvSpPr>
          <p:cNvPr id="17" name="TextBox 16"/>
          <p:cNvSpPr txBox="1"/>
          <p:nvPr/>
        </p:nvSpPr>
        <p:spPr>
          <a:xfrm>
            <a:off x="1763688" y="4365104"/>
            <a:ext cx="3024336" cy="584775"/>
          </a:xfrm>
          <a:prstGeom prst="rect">
            <a:avLst/>
          </a:prstGeom>
          <a:solidFill>
            <a:schemeClr val="accent6">
              <a:lumMod val="40000"/>
              <a:lumOff val="60000"/>
            </a:schemeClr>
          </a:solidFill>
        </p:spPr>
        <p:txBody>
          <a:bodyPr wrap="square" rtlCol="0">
            <a:spAutoFit/>
          </a:bodyPr>
          <a:lstStyle/>
          <a:p>
            <a:pPr algn="ctr"/>
            <a:r>
              <a:rPr lang="vi-VN" sz="3200" dirty="0">
                <a:solidFill>
                  <a:srgbClr val="FF0000"/>
                </a:solidFill>
                <a:latin typeface="+mj-lt"/>
              </a:rPr>
              <a:t>n</a:t>
            </a:r>
            <a:r>
              <a:rPr lang="vi-VN" sz="3200" dirty="0" smtClean="0">
                <a:solidFill>
                  <a:srgbClr val="FF0000"/>
                </a:solidFill>
                <a:latin typeface="+mj-lt"/>
              </a:rPr>
              <a:t>gộ nghĩnh</a:t>
            </a:r>
            <a:endParaRPr lang="en-US" sz="3200" dirty="0">
              <a:solidFill>
                <a:srgbClr val="FF0000"/>
              </a:solidFill>
              <a:latin typeface="+mj-lt"/>
            </a:endParaRPr>
          </a:p>
        </p:txBody>
      </p:sp>
    </p:spTree>
    <p:extLst>
      <p:ext uri="{BB962C8B-B14F-4D97-AF65-F5344CB8AC3E}">
        <p14:creationId xmlns:p14="http://schemas.microsoft.com/office/powerpoint/2010/main" val="291121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85800"/>
            <a:ext cx="9144000" cy="6186309"/>
          </a:xfrm>
          <a:prstGeom prst="rect">
            <a:avLst/>
          </a:prstGeom>
          <a:solidFill>
            <a:srgbClr val="FFFF00"/>
          </a:solidFill>
          <a:ln>
            <a:solidFill>
              <a:srgbClr val="C00000"/>
            </a:solidFill>
          </a:ln>
        </p:spPr>
        <p:txBody>
          <a:bodyPr wrap="square" rtlCol="0">
            <a:spAutoFit/>
          </a:bodyPr>
          <a:lstStyle/>
          <a:p>
            <a:r>
              <a:rPr lang="vi-VN" sz="3600" dirty="0" smtClean="0">
                <a:latin typeface="+mj-lt"/>
              </a:rPr>
              <a:t>Dải </a:t>
            </a:r>
            <a:r>
              <a:rPr lang="vi-VN" sz="3600" dirty="0">
                <a:latin typeface="+mj-lt"/>
              </a:rPr>
              <a:t>mây trắng đỏ dần trên đỉnh núi </a:t>
            </a:r>
            <a:r>
              <a:rPr lang="vi-VN" sz="3600" dirty="0" smtClean="0">
                <a:latin typeface="+mj-lt"/>
              </a:rPr>
              <a:t/>
            </a:r>
            <a:br>
              <a:rPr lang="vi-VN" sz="3600" dirty="0" smtClean="0">
                <a:latin typeface="+mj-lt"/>
              </a:rPr>
            </a:br>
            <a:r>
              <a:rPr lang="vi-VN" sz="3600" dirty="0">
                <a:latin typeface="+mj-lt"/>
              </a:rPr>
              <a:t>Sương hồng lam ôm ấp mái nhà tranh </a:t>
            </a:r>
            <a:r>
              <a:rPr lang="vi-VN" sz="3600" dirty="0" smtClean="0">
                <a:latin typeface="+mj-lt"/>
              </a:rPr>
              <a:t/>
            </a:r>
            <a:br>
              <a:rPr lang="vi-VN" sz="3600" dirty="0" smtClean="0">
                <a:latin typeface="+mj-lt"/>
              </a:rPr>
            </a:br>
            <a:r>
              <a:rPr lang="vi-VN" sz="3600" dirty="0">
                <a:latin typeface="+mj-lt"/>
              </a:rPr>
              <a:t>Trên con đường viền trắng mép đồi xanh</a:t>
            </a:r>
            <a:r>
              <a:rPr lang="vi-VN" sz="3600" dirty="0" smtClean="0">
                <a:latin typeface="+mj-lt"/>
              </a:rPr>
              <a:t/>
            </a:r>
            <a:br>
              <a:rPr lang="vi-VN" sz="3600" dirty="0" smtClean="0">
                <a:latin typeface="+mj-lt"/>
              </a:rPr>
            </a:br>
            <a:r>
              <a:rPr lang="vi-VN" sz="3600" dirty="0">
                <a:latin typeface="+mj-lt"/>
              </a:rPr>
              <a:t>Người các ấp tưng bừng ra chợ </a:t>
            </a:r>
            <a:r>
              <a:rPr lang="vi-VN" sz="3600" dirty="0" smtClean="0">
                <a:latin typeface="+mj-lt"/>
              </a:rPr>
              <a:t>Tết</a:t>
            </a:r>
            <a:r>
              <a:rPr lang="vi-VN" sz="3600" dirty="0">
                <a:latin typeface="+mj-lt"/>
              </a:rPr>
              <a:t>. </a:t>
            </a:r>
            <a:r>
              <a:rPr lang="vi-VN" sz="3600" dirty="0" smtClean="0">
                <a:latin typeface="+mj-lt"/>
              </a:rPr>
              <a:t/>
            </a:r>
            <a:br>
              <a:rPr lang="vi-VN" sz="3600" dirty="0" smtClean="0">
                <a:latin typeface="+mj-lt"/>
              </a:rPr>
            </a:br>
            <a:r>
              <a:rPr lang="vi-VN" sz="3600" dirty="0">
                <a:latin typeface="+mj-lt"/>
              </a:rPr>
              <a:t>Họ vui vẻ kéo hàng trên cỏ biếc </a:t>
            </a:r>
            <a:r>
              <a:rPr lang="vi-VN" sz="3600" dirty="0" smtClean="0">
                <a:latin typeface="+mj-lt"/>
              </a:rPr>
              <a:t/>
            </a:r>
            <a:br>
              <a:rPr lang="vi-VN" sz="3600" dirty="0" smtClean="0">
                <a:latin typeface="+mj-lt"/>
              </a:rPr>
            </a:br>
            <a:r>
              <a:rPr lang="vi-VN" sz="3600" dirty="0">
                <a:latin typeface="+mj-lt"/>
              </a:rPr>
              <a:t>Những thằng cu áo đỏ chạy lon xon </a:t>
            </a:r>
            <a:r>
              <a:rPr lang="vi-VN" sz="3600" dirty="0" smtClean="0">
                <a:latin typeface="+mj-lt"/>
              </a:rPr>
              <a:t/>
            </a:r>
            <a:br>
              <a:rPr lang="vi-VN" sz="3600" dirty="0" smtClean="0">
                <a:latin typeface="+mj-lt"/>
              </a:rPr>
            </a:br>
            <a:r>
              <a:rPr lang="vi-VN" sz="3600" dirty="0">
                <a:latin typeface="+mj-lt"/>
              </a:rPr>
              <a:t>Vài cụ già chống gậy bước lom khom</a:t>
            </a:r>
            <a:r>
              <a:rPr lang="vi-VN" sz="3600" dirty="0" smtClean="0">
                <a:latin typeface="+mj-lt"/>
              </a:rPr>
              <a:t/>
            </a:r>
            <a:br>
              <a:rPr lang="vi-VN" sz="3600" dirty="0" smtClean="0">
                <a:latin typeface="+mj-lt"/>
              </a:rPr>
            </a:br>
            <a:r>
              <a:rPr lang="vi-VN" sz="3600" dirty="0">
                <a:latin typeface="+mj-lt"/>
              </a:rPr>
              <a:t>Cô yếm thắm che môi cười lặng lẽ </a:t>
            </a:r>
            <a:r>
              <a:rPr lang="vi-VN" sz="3600" dirty="0" smtClean="0">
                <a:latin typeface="+mj-lt"/>
              </a:rPr>
              <a:t/>
            </a:r>
            <a:br>
              <a:rPr lang="vi-VN" sz="3600" dirty="0" smtClean="0">
                <a:latin typeface="+mj-lt"/>
              </a:rPr>
            </a:br>
            <a:r>
              <a:rPr lang="vi-VN" sz="3600" dirty="0">
                <a:latin typeface="+mj-lt"/>
              </a:rPr>
              <a:t>Thằng em bé nép đầu bên yếm mẹ </a:t>
            </a:r>
            <a:r>
              <a:rPr lang="vi-VN" sz="3600" dirty="0" smtClean="0">
                <a:latin typeface="+mj-lt"/>
              </a:rPr>
              <a:t/>
            </a:r>
            <a:br>
              <a:rPr lang="vi-VN" sz="3600" dirty="0" smtClean="0">
                <a:latin typeface="+mj-lt"/>
              </a:rPr>
            </a:br>
            <a:r>
              <a:rPr lang="vi-VN" sz="3600" dirty="0">
                <a:latin typeface="+mj-lt"/>
              </a:rPr>
              <a:t>Hai người thôn gánh lợn chạy đi đầu. </a:t>
            </a:r>
            <a:r>
              <a:rPr lang="vi-VN" sz="3600" dirty="0" smtClean="0">
                <a:latin typeface="+mj-lt"/>
              </a:rPr>
              <a:t/>
            </a:r>
            <a:br>
              <a:rPr lang="vi-VN" sz="3600" dirty="0" smtClean="0">
                <a:latin typeface="+mj-lt"/>
              </a:rPr>
            </a:br>
            <a:r>
              <a:rPr lang="vi-VN" sz="3600" dirty="0">
                <a:latin typeface="+mj-lt"/>
              </a:rPr>
              <a:t>Con bò vàng ngộ nghĩnh đuổi theo sau. </a:t>
            </a:r>
            <a:endParaRPr lang="en-US" sz="3600" dirty="0">
              <a:latin typeface="+mj-lt"/>
            </a:endParaRPr>
          </a:p>
        </p:txBody>
      </p:sp>
      <p:sp>
        <p:nvSpPr>
          <p:cNvPr id="6" name="TextBox 5"/>
          <p:cNvSpPr txBox="1"/>
          <p:nvPr/>
        </p:nvSpPr>
        <p:spPr>
          <a:xfrm>
            <a:off x="3401870" y="0"/>
            <a:ext cx="2034226" cy="707886"/>
          </a:xfrm>
          <a:prstGeom prst="rect">
            <a:avLst/>
          </a:prstGeom>
          <a:solidFill>
            <a:srgbClr val="FF0000"/>
          </a:solidFill>
        </p:spPr>
        <p:txBody>
          <a:bodyPr wrap="square" rtlCol="0">
            <a:spAutoFit/>
          </a:bodyPr>
          <a:lstStyle/>
          <a:p>
            <a:r>
              <a:rPr lang="vi-VN" sz="4000" b="1" dirty="0" smtClean="0">
                <a:solidFill>
                  <a:srgbClr val="FFFF00"/>
                </a:solidFill>
                <a:latin typeface="+mj-lt"/>
              </a:rPr>
              <a:t>Chợ Tết</a:t>
            </a:r>
          </a:p>
        </p:txBody>
      </p:sp>
    </p:spTree>
    <p:extLst>
      <p:ext uri="{BB962C8B-B14F-4D97-AF65-F5344CB8AC3E}">
        <p14:creationId xmlns:p14="http://schemas.microsoft.com/office/powerpoint/2010/main" val="1582690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630</Words>
  <Application>Microsoft Office PowerPoint</Application>
  <PresentationFormat>On-screen Show (4:3)</PresentationFormat>
  <Paragraphs>94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Hien Anh</cp:lastModifiedBy>
  <cp:revision>16</cp:revision>
  <dcterms:created xsi:type="dcterms:W3CDTF">2017-09-14T15:34:02Z</dcterms:created>
  <dcterms:modified xsi:type="dcterms:W3CDTF">2020-05-04T02:31:49Z</dcterms:modified>
</cp:coreProperties>
</file>